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7010400" cy="9296400"/>
  <p:embeddedFontLst>
    <p:embeddedFont>
      <p:font typeface="Architects Daughter" panose="020B0604020202020204" charset="0"/>
      <p:regular r:id="rId52"/>
    </p:embeddedFont>
    <p:embeddedFont>
      <p:font typeface="Nunito"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617184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12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32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36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54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1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3" name="Shape 2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29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97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80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77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71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43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r>
              <a:rPr lang="en-US"/>
              <a:t>Examine the images and create a meaning for polytheism and monotheism </a:t>
            </a:r>
          </a:p>
        </p:txBody>
      </p:sp>
      <p:sp>
        <p:nvSpPr>
          <p:cNvPr id="96" name="Shape 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73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5" name="Shape 2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379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9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0" name="Shape 2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080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8" name="Shape 2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912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139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634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8" name="Shape 3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215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96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09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87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886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583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6" name="Shape 3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196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2" name="Shape 3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484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9" name="Shape 3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319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5" name="Shape 3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64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3" name="Shape 3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302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0" name="Shape 3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521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544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9452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0" name="Shape 4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08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377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6" name="Shape 4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47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851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397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6" name="Shape 4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7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704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308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5" name="Shape 4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778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716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9" name="Shape 4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617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6" name="Shape 4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73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025" y="4415775"/>
            <a:ext cx="5608200" cy="4183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4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83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57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41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4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15" name="Shape 1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16" name="Shape 1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7" name="Shape 6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68" name="Shape 6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73" name="Shape 7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6" name="Shape 76"/>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8" name="Shape 7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80" name="Shape 8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3" name="Shape 83"/>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dk1"/>
              </a:buClr>
              <a:buFont typeface="Times New Roman"/>
              <a:buNone/>
              <a:defRPr sz="2400">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84" name="Shape 8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86" name="Shape 8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Shape 2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24" name="Shape 2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25" name="Shape 2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8" name="Shape 28"/>
          <p:cNvSpPr>
            <a:spLocks noGrp="1"/>
          </p:cNvSpPr>
          <p:nvPr>
            <p:ph type="clipArt" idx="2"/>
          </p:nvPr>
        </p:nvSpPr>
        <p:spPr>
          <a:xfrm>
            <a:off x="6858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32" name="Shape 3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60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spcBef>
                <a:spcPts val="480"/>
              </a:spcBef>
              <a:spcAft>
                <a:spcPts val="0"/>
              </a:spcAft>
              <a:buClr>
                <a:schemeClr val="dk1"/>
              </a:buClr>
              <a:buFont typeface="Times New Roman"/>
              <a:buNone/>
              <a:defRPr sz="2400">
                <a:solidFill>
                  <a:schemeClr val="dk1"/>
                </a:solidFill>
                <a:latin typeface="Times New Roman"/>
                <a:ea typeface="Times New Roman"/>
                <a:cs typeface="Times New Roman"/>
                <a:sym typeface="Times New Roman"/>
              </a:defRPr>
            </a:lvl1pPr>
            <a:lvl2pPr marL="457200" marR="0" lvl="1"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38" name="Shape 3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1" name="Shape 41"/>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43" name="Shape 4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44" name="Shape 4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49" name="Shape 4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50" name="Shape 5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3" name="Shape 53"/>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New Roman"/>
              <a:buNone/>
              <a:defRPr sz="3200">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marR="0" lvl="0" indent="0" algn="l" rtl="0">
              <a:spcBef>
                <a:spcPts val="320"/>
              </a:spcBef>
              <a:spcAft>
                <a:spcPts val="0"/>
              </a:spcAft>
              <a:buClr>
                <a:schemeClr val="dk1"/>
              </a:buClr>
              <a:buFont typeface="Times New Roman"/>
              <a:buNone/>
              <a:defRPr sz="1600">
                <a:solidFill>
                  <a:schemeClr val="dk1"/>
                </a:solidFill>
                <a:latin typeface="Times New Roman"/>
                <a:ea typeface="Times New Roman"/>
                <a:cs typeface="Times New Roman"/>
                <a:sym typeface="Times New Roman"/>
              </a:defRPr>
            </a:lvl1pPr>
            <a:lvl2pPr marL="457200" marR="0" lvl="1"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56" name="Shape 5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32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marR="0" lvl="0" indent="0" algn="l" rtl="0">
              <a:spcBef>
                <a:spcPts val="320"/>
              </a:spcBef>
              <a:spcAft>
                <a:spcPts val="0"/>
              </a:spcAft>
              <a:buClr>
                <a:schemeClr val="dk1"/>
              </a:buClr>
              <a:buFont typeface="Times New Roman"/>
              <a:buNone/>
              <a:defRPr sz="1600">
                <a:solidFill>
                  <a:schemeClr val="dk1"/>
                </a:solidFill>
                <a:latin typeface="Times New Roman"/>
                <a:ea typeface="Times New Roman"/>
                <a:cs typeface="Times New Roman"/>
                <a:sym typeface="Times New Roman"/>
              </a:defRPr>
            </a:lvl1pPr>
            <a:lvl2pPr marL="457200" marR="0" lvl="1"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63" name="Shape 6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64" name="Shape 6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Shape 7"/>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9" name="Shape 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1pPr>
            <a:lvl2pPr marL="457200" marR="0" lvl="1"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2pPr>
            <a:lvl3pPr marL="914400" marR="0" lvl="2"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3pPr>
            <a:lvl4pPr marL="1371600" marR="0" lvl="3"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4pPr>
            <a:lvl5pPr marL="1828800" marR="0" lvl="4"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5pPr>
            <a:lvl6pPr marL="2286000" marR="0" lvl="5"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6pPr>
            <a:lvl7pPr marL="3200400" marR="0" lvl="6"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7pPr>
            <a:lvl8pPr marL="4572000" marR="0" lvl="7"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8pPr>
            <a:lvl9pPr marL="6400800" marR="0" lvl="8" indent="0" algn="l" rtl="0">
              <a:lnSpc>
                <a:spcPct val="100000"/>
              </a:lnSpc>
              <a:spcBef>
                <a:spcPts val="0"/>
              </a:spcBef>
              <a:spcAft>
                <a:spcPts val="0"/>
              </a:spcAft>
              <a:buNone/>
              <a:defRPr sz="2400" b="1" i="0" u="none" strike="noStrike" cap="none">
                <a:solidFill>
                  <a:srgbClr val="FFFFFF"/>
                </a:solidFill>
                <a:latin typeface="Nunito"/>
                <a:ea typeface="Nunito"/>
                <a:cs typeface="Nunito"/>
                <a:sym typeface="Nunito"/>
              </a:defRPr>
            </a:lvl9pPr>
          </a:lstStyle>
          <a:p>
            <a:endParaRPr/>
          </a:p>
        </p:txBody>
      </p:sp>
      <p:sp>
        <p:nvSpPr>
          <p:cNvPr id="10" name="Shape 1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a/wcpss.net/presentation/d/1LZqDan2bm56l-q47S9jkm1FZuOtAJcGR1VWSIt0ZPZ8/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drive.google.com/a/wcpss.net/file/d/0B1ZfMV6_pBjnbkszMlZUZnZqcTA/view?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quatr.us/china/people/chinesefamily.htm" TargetMode="External"/><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quatr.us/biology/animals/reproduction/" TargetMode="External"/><Relationship Id="rId5" Type="http://schemas.openxmlformats.org/officeDocument/2006/relationships/hyperlink" Target="http://quatr.us/crafts/china/dragon.htm" TargetMode="External"/><Relationship Id="rId4" Type="http://schemas.openxmlformats.org/officeDocument/2006/relationships/hyperlink" Target="http://quatr.us/china/religion/hengo.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drive.google.com/a/wcpss.net/file/d/0B1ZfMV6_pBjneXpDYXZySU1IM0U/view?usp=shar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drive.google.com/a/wcpss.net/file/d/0B1ZfMV6_pBjnakR2N0dlNXAtRHM/view?usp=shar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piritualphotos.com/Animism/pages/KESBR067.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spiritualphotos.com/Animism/pages/MXCEM005.htm" TargetMode="External"/><Relationship Id="rId4" Type="http://schemas.openxmlformats.org/officeDocument/2006/relationships/hyperlink" Target="http://www.spiritualphotos.com/Animism/index.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rtyfactory.com/sitebody/links.htm" TargetMode="External"/><Relationship Id="rId5" Type="http://schemas.openxmlformats.org/officeDocument/2006/relationships/hyperlink" Target="http://www.artyfactory.com/sitebody/information.htm" TargetMode="External"/><Relationship Id="rId4" Type="http://schemas.openxmlformats.org/officeDocument/2006/relationships/hyperlink" Target="http://www.artyfactory.com/sitebody/gallery1.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1295400" y="1524000"/>
            <a:ext cx="67055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pic>
        <p:nvPicPr>
          <p:cNvPr id="92" name="Shape 92" descr="http://homepages.udayton.edu/~martinjg/Religion.jpg"/>
          <p:cNvPicPr preferRelativeResize="0"/>
          <p:nvPr/>
        </p:nvPicPr>
        <p:blipFill rotWithShape="1">
          <a:blip r:embed="rId3">
            <a:alphaModFix/>
          </a:blip>
          <a:srcRect/>
          <a:stretch/>
        </p:blipFill>
        <p:spPr>
          <a:xfrm>
            <a:off x="0" y="-23811"/>
            <a:ext cx="9144000" cy="6881812"/>
          </a:xfrm>
          <a:prstGeom prst="rect">
            <a:avLst/>
          </a:prstGeom>
          <a:noFill/>
          <a:ln>
            <a:noFill/>
          </a:ln>
        </p:spPr>
      </p:pic>
      <p:sp>
        <p:nvSpPr>
          <p:cNvPr id="93" name="Shape 93"/>
          <p:cNvSpPr txBox="1"/>
          <p:nvPr/>
        </p:nvSpPr>
        <p:spPr>
          <a:xfrm>
            <a:off x="1524000" y="1295400"/>
            <a:ext cx="6400799" cy="1098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6600" b="1" i="0" u="none">
                <a:solidFill>
                  <a:srgbClr val="FFFFFF"/>
                </a:solidFill>
                <a:latin typeface="Arial"/>
                <a:ea typeface="Arial"/>
                <a:cs typeface="Arial"/>
                <a:sym typeface="Arial"/>
              </a:rPr>
              <a:t>Belief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381000" y="304800"/>
            <a:ext cx="3809999" cy="3781425"/>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Hinduism is based on the concept of </a:t>
            </a:r>
            <a:r>
              <a:rPr lang="en-US" sz="2400" b="1" i="0" u="none">
                <a:solidFill>
                  <a:srgbClr val="FFFF00"/>
                </a:solidFill>
                <a:latin typeface="Nunito"/>
                <a:ea typeface="Nunito"/>
                <a:cs typeface="Nunito"/>
                <a:sym typeface="Nunito"/>
              </a:rPr>
              <a:t>reincarnation</a:t>
            </a:r>
            <a:r>
              <a:rPr lang="en-US" sz="2400" b="1" i="0" u="none">
                <a:solidFill>
                  <a:srgbClr val="FFFFFF"/>
                </a:solidFill>
                <a:latin typeface="Nunito"/>
                <a:ea typeface="Nunito"/>
                <a:cs typeface="Nunito"/>
                <a:sym typeface="Nunito"/>
              </a:rPr>
              <a:t> (Spirits return to earth many times in different forms trying to become one with Brahman).  The soul moves up or down a hierarchy depending on their behavior in life.  </a:t>
            </a:r>
          </a:p>
        </p:txBody>
      </p:sp>
      <p:sp>
        <p:nvSpPr>
          <p:cNvPr id="189" name="Shape 189"/>
          <p:cNvSpPr txBox="1"/>
          <p:nvPr/>
        </p:nvSpPr>
        <p:spPr>
          <a:xfrm>
            <a:off x="4953000" y="2286000"/>
            <a:ext cx="3886200" cy="4267200"/>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 person moves closer to Brahman by obeying the law of karma.  </a:t>
            </a:r>
            <a:r>
              <a:rPr lang="en-US" sz="2400" b="1" i="0" u="none">
                <a:solidFill>
                  <a:srgbClr val="FFFF00"/>
                </a:solidFill>
                <a:latin typeface="Nunito"/>
                <a:ea typeface="Nunito"/>
                <a:cs typeface="Nunito"/>
                <a:sym typeface="Nunito"/>
              </a:rPr>
              <a:t>Karma</a:t>
            </a:r>
            <a:r>
              <a:rPr lang="en-US" sz="2400" b="1" i="0" u="none">
                <a:solidFill>
                  <a:srgbClr val="FFFFFF"/>
                </a:solidFill>
                <a:latin typeface="Nunito"/>
                <a:ea typeface="Nunito"/>
                <a:cs typeface="Nunito"/>
                <a:sym typeface="Nunito"/>
              </a:rPr>
              <a:t> is the sum of all your deeds, good and bad.  Good deeds involve following your </a:t>
            </a:r>
            <a:r>
              <a:rPr lang="en-US" sz="2400" b="1" i="0" u="none">
                <a:solidFill>
                  <a:srgbClr val="FFFF00"/>
                </a:solidFill>
                <a:latin typeface="Nunito"/>
                <a:ea typeface="Nunito"/>
                <a:cs typeface="Nunito"/>
                <a:sym typeface="Nunito"/>
              </a:rPr>
              <a:t>dharma</a:t>
            </a:r>
            <a:r>
              <a:rPr lang="en-US" sz="2400" b="1" i="0" u="none">
                <a:solidFill>
                  <a:srgbClr val="FFFFFF"/>
                </a:solidFill>
                <a:latin typeface="Nunito"/>
                <a:ea typeface="Nunito"/>
                <a:cs typeface="Nunito"/>
                <a:sym typeface="Nunito"/>
              </a:rPr>
              <a:t>, or duties dependent on your position, gender and occupation. </a:t>
            </a:r>
          </a:p>
        </p:txBody>
      </p:sp>
      <p:pic>
        <p:nvPicPr>
          <p:cNvPr id="190" name="Shape 190" descr="http://www.thesacredsite.com/images/airsymbolsmall.GIF"/>
          <p:cNvPicPr preferRelativeResize="0"/>
          <p:nvPr/>
        </p:nvPicPr>
        <p:blipFill rotWithShape="1">
          <a:blip r:embed="rId3">
            <a:alphaModFix/>
          </a:blip>
          <a:srcRect/>
          <a:stretch/>
        </p:blipFill>
        <p:spPr>
          <a:xfrm>
            <a:off x="5715000" y="228600"/>
            <a:ext cx="1981199" cy="1981199"/>
          </a:xfrm>
          <a:prstGeom prst="rect">
            <a:avLst/>
          </a:prstGeom>
          <a:noFill/>
          <a:ln>
            <a:noFill/>
          </a:ln>
        </p:spPr>
      </p:pic>
      <p:pic>
        <p:nvPicPr>
          <p:cNvPr id="191" name="Shape 191" descr="Hindus bathing in the holy Ganges"/>
          <p:cNvPicPr preferRelativeResize="0"/>
          <p:nvPr/>
        </p:nvPicPr>
        <p:blipFill rotWithShape="1">
          <a:blip r:embed="rId4">
            <a:alphaModFix/>
          </a:blip>
          <a:srcRect/>
          <a:stretch/>
        </p:blipFill>
        <p:spPr>
          <a:xfrm>
            <a:off x="609600" y="4267200"/>
            <a:ext cx="3505200" cy="2286000"/>
          </a:xfrm>
          <a:prstGeom prst="rect">
            <a:avLst/>
          </a:prstGeom>
          <a:noFill/>
          <a:ln w="38100" cap="flat" cmpd="sng">
            <a:solidFill>
              <a:srgbClr val="FFFF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p:tgtEl>
                                          <p:spTgt spid="1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1000" y="646112"/>
            <a:ext cx="8381999" cy="1955799"/>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The </a:t>
            </a:r>
            <a:r>
              <a:rPr lang="en-US" sz="2400" b="1" i="0" u="none">
                <a:solidFill>
                  <a:srgbClr val="FF0000"/>
                </a:solidFill>
                <a:latin typeface="Nunito"/>
                <a:ea typeface="Nunito"/>
                <a:cs typeface="Nunito"/>
                <a:sym typeface="Nunito"/>
              </a:rPr>
              <a:t>caste system</a:t>
            </a:r>
            <a:r>
              <a:rPr lang="en-US" sz="2400" b="1" i="0" u="none">
                <a:solidFill>
                  <a:srgbClr val="FFFFFF"/>
                </a:solidFill>
                <a:latin typeface="Nunito"/>
                <a:ea typeface="Nunito"/>
                <a:cs typeface="Nunito"/>
                <a:sym typeface="Nunito"/>
              </a:rPr>
              <a:t> (outlawed since 1948) was an important part of Hinduism.  Castes are social classes into which a person is born and lives their entire life.  If a person has a good karma they may be reincarnated into a </a:t>
            </a:r>
            <a:r>
              <a:rPr lang="en-US" sz="2400" b="1" i="0" u="none">
                <a:solidFill>
                  <a:srgbClr val="FF0000"/>
                </a:solidFill>
                <a:latin typeface="Nunito"/>
                <a:ea typeface="Nunito"/>
                <a:cs typeface="Nunito"/>
                <a:sym typeface="Nunito"/>
              </a:rPr>
              <a:t>higher caste</a:t>
            </a:r>
            <a:r>
              <a:rPr lang="en-US" sz="2400" b="1" i="0" u="none">
                <a:solidFill>
                  <a:srgbClr val="FFFFFF"/>
                </a:solidFill>
                <a:latin typeface="Nunito"/>
                <a:ea typeface="Nunito"/>
                <a:cs typeface="Nunito"/>
                <a:sym typeface="Nunito"/>
              </a:rPr>
              <a:t>.  </a:t>
            </a:r>
          </a:p>
        </p:txBody>
      </p:sp>
      <p:sp>
        <p:nvSpPr>
          <p:cNvPr id="197" name="Shape 197"/>
          <p:cNvSpPr/>
          <p:nvPr/>
        </p:nvSpPr>
        <p:spPr>
          <a:xfrm>
            <a:off x="609600" y="3048000"/>
            <a:ext cx="1981199" cy="914400"/>
          </a:xfrm>
          <a:prstGeom prst="roundRect">
            <a:avLst>
              <a:gd name="adj" fmla="val 16667"/>
            </a:avLst>
          </a:prstGeom>
          <a:solidFill>
            <a:srgbClr val="99CC00"/>
          </a:solidFill>
          <a:ln w="1587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This life</a:t>
            </a:r>
          </a:p>
        </p:txBody>
      </p:sp>
      <p:sp>
        <p:nvSpPr>
          <p:cNvPr id="198" name="Shape 198"/>
          <p:cNvSpPr/>
          <p:nvPr/>
        </p:nvSpPr>
        <p:spPr>
          <a:xfrm>
            <a:off x="6172200" y="3048000"/>
            <a:ext cx="1752600" cy="914400"/>
          </a:xfrm>
          <a:prstGeom prst="roundRect">
            <a:avLst>
              <a:gd name="adj" fmla="val 16667"/>
            </a:avLst>
          </a:prstGeom>
          <a:solidFill>
            <a:srgbClr val="99CC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Next life</a:t>
            </a:r>
          </a:p>
        </p:txBody>
      </p:sp>
      <p:sp>
        <p:nvSpPr>
          <p:cNvPr id="199" name="Shape 199"/>
          <p:cNvSpPr/>
          <p:nvPr/>
        </p:nvSpPr>
        <p:spPr>
          <a:xfrm>
            <a:off x="685800" y="4572000"/>
            <a:ext cx="1676399" cy="1752600"/>
          </a:xfrm>
          <a:prstGeom prst="ellipse">
            <a:avLst/>
          </a:prstGeom>
          <a:solidFill>
            <a:srgbClr val="99CC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Born into</a:t>
            </a:r>
          </a:p>
          <a:p>
            <a:pPr marL="0" marR="0" lvl="0" indent="0" algn="ctr"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 caste</a:t>
            </a:r>
          </a:p>
        </p:txBody>
      </p:sp>
      <p:sp>
        <p:nvSpPr>
          <p:cNvPr id="200" name="Shape 200"/>
          <p:cNvSpPr/>
          <p:nvPr/>
        </p:nvSpPr>
        <p:spPr>
          <a:xfrm>
            <a:off x="3200400" y="4191000"/>
            <a:ext cx="2464800" cy="1143000"/>
          </a:xfrm>
          <a:prstGeom prst="rightArrow">
            <a:avLst>
              <a:gd name="adj1" fmla="val 50000"/>
              <a:gd name="adj2" fmla="val 50000"/>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Nunito"/>
              <a:buNone/>
            </a:pPr>
            <a:r>
              <a:rPr lang="en-US" sz="2400" b="1" i="0" u="none">
                <a:solidFill>
                  <a:schemeClr val="lt1"/>
                </a:solidFill>
                <a:latin typeface="Nunito"/>
                <a:ea typeface="Nunito"/>
                <a:cs typeface="Nunito"/>
                <a:sym typeface="Nunito"/>
              </a:rPr>
              <a:t>Good Karma</a:t>
            </a:r>
          </a:p>
        </p:txBody>
      </p:sp>
      <p:sp>
        <p:nvSpPr>
          <p:cNvPr id="201" name="Shape 201"/>
          <p:cNvSpPr/>
          <p:nvPr/>
        </p:nvSpPr>
        <p:spPr>
          <a:xfrm>
            <a:off x="3200400" y="5562600"/>
            <a:ext cx="2464800" cy="1066800"/>
          </a:xfrm>
          <a:prstGeom prst="rightArrow">
            <a:avLst>
              <a:gd name="adj1" fmla="val 50000"/>
              <a:gd name="adj2" fmla="val 50000"/>
            </a:avLst>
          </a:prstGeom>
          <a:solidFill>
            <a:srgbClr val="96969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Bad Karma</a:t>
            </a:r>
          </a:p>
        </p:txBody>
      </p:sp>
      <p:sp>
        <p:nvSpPr>
          <p:cNvPr id="202" name="Shape 202"/>
          <p:cNvSpPr/>
          <p:nvPr/>
        </p:nvSpPr>
        <p:spPr>
          <a:xfrm>
            <a:off x="5943600" y="4267200"/>
            <a:ext cx="2133599" cy="914400"/>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Nunito"/>
              <a:buNone/>
            </a:pPr>
            <a:r>
              <a:rPr lang="en-US" sz="2400" b="1" i="0" u="none">
                <a:solidFill>
                  <a:schemeClr val="lt1"/>
                </a:solidFill>
                <a:latin typeface="Nunito"/>
                <a:ea typeface="Nunito"/>
                <a:cs typeface="Nunito"/>
                <a:sym typeface="Nunito"/>
              </a:rPr>
              <a:t>Higher caste</a:t>
            </a:r>
          </a:p>
        </p:txBody>
      </p:sp>
      <p:sp>
        <p:nvSpPr>
          <p:cNvPr id="203" name="Shape 203"/>
          <p:cNvSpPr/>
          <p:nvPr/>
        </p:nvSpPr>
        <p:spPr>
          <a:xfrm>
            <a:off x="6019800" y="5638800"/>
            <a:ext cx="2133599" cy="990599"/>
          </a:xfrm>
          <a:prstGeom prst="ellipse">
            <a:avLst/>
          </a:prstGeom>
          <a:solidFill>
            <a:schemeClr val="lt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Lower caste</a:t>
            </a:r>
          </a:p>
        </p:txBody>
      </p:sp>
      <p:pic>
        <p:nvPicPr>
          <p:cNvPr id="204" name="Shape 204" descr="tumblr_nz95j1Z3U21ttqp02o1_500.gif"/>
          <p:cNvPicPr preferRelativeResize="0"/>
          <p:nvPr/>
        </p:nvPicPr>
        <p:blipFill>
          <a:blip r:embed="rId3">
            <a:alphaModFix/>
          </a:blip>
          <a:stretch>
            <a:fillRect/>
          </a:stretch>
        </p:blipFill>
        <p:spPr>
          <a:xfrm>
            <a:off x="3590937" y="2711537"/>
            <a:ext cx="1428725" cy="1434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1066800" y="609600"/>
            <a:ext cx="3962399"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Over the centuries Hindu beliefs were recorded into a number of </a:t>
            </a:r>
            <a:r>
              <a:rPr lang="en-US" sz="2400" b="1" i="0" u="none">
                <a:solidFill>
                  <a:srgbClr val="FFFF00"/>
                </a:solidFill>
                <a:latin typeface="Nunito"/>
                <a:ea typeface="Nunito"/>
                <a:cs typeface="Nunito"/>
                <a:sym typeface="Nunito"/>
              </a:rPr>
              <a:t>sacred texts </a:t>
            </a:r>
            <a:r>
              <a:rPr lang="en-US" sz="2400" b="1" i="0" u="none">
                <a:solidFill>
                  <a:srgbClr val="FFFFFF"/>
                </a:solidFill>
                <a:latin typeface="Nunito"/>
                <a:ea typeface="Nunito"/>
                <a:cs typeface="Nunito"/>
                <a:sym typeface="Nunito"/>
              </a:rPr>
              <a:t>including the </a:t>
            </a:r>
            <a:r>
              <a:rPr lang="en-US" sz="2400" b="1" i="0" u="none">
                <a:solidFill>
                  <a:srgbClr val="FFFF00"/>
                </a:solidFill>
                <a:latin typeface="Nunito"/>
                <a:ea typeface="Nunito"/>
                <a:cs typeface="Nunito"/>
                <a:sym typeface="Nunito"/>
              </a:rPr>
              <a:t>Vedas.</a:t>
            </a:r>
          </a:p>
        </p:txBody>
      </p:sp>
      <p:pic>
        <p:nvPicPr>
          <p:cNvPr id="210" name="Shape 210" descr="http://www.indhistory.com/img/upnishads.jpg"/>
          <p:cNvPicPr preferRelativeResize="0"/>
          <p:nvPr/>
        </p:nvPicPr>
        <p:blipFill rotWithShape="1">
          <a:blip r:embed="rId3">
            <a:alphaModFix/>
          </a:blip>
          <a:srcRect/>
          <a:stretch/>
        </p:blipFill>
        <p:spPr>
          <a:xfrm>
            <a:off x="5410200" y="381000"/>
            <a:ext cx="3429000" cy="3406774"/>
          </a:xfrm>
          <a:prstGeom prst="rect">
            <a:avLst/>
          </a:prstGeom>
          <a:noFill/>
          <a:ln w="38100" cap="flat" cmpd="sng">
            <a:solidFill>
              <a:srgbClr val="FFFF00"/>
            </a:solidFill>
            <a:prstDash val="solid"/>
            <a:miter/>
            <a:headEnd type="none" w="med" len="med"/>
            <a:tailEnd type="none" w="med" len="med"/>
          </a:ln>
        </p:spPr>
      </p:pic>
      <p:pic>
        <p:nvPicPr>
          <p:cNvPr id="211" name="Shape 211" descr="C:\Documents and Settings\vcuser.FTN03G126\My Documents\My Pictures\ramayana%20pb.jpg"/>
          <p:cNvPicPr preferRelativeResize="0"/>
          <p:nvPr/>
        </p:nvPicPr>
        <p:blipFill rotWithShape="1">
          <a:blip r:embed="rId4">
            <a:alphaModFix/>
          </a:blip>
          <a:srcRect/>
          <a:stretch/>
        </p:blipFill>
        <p:spPr>
          <a:xfrm>
            <a:off x="914400" y="2667000"/>
            <a:ext cx="3048000" cy="3733800"/>
          </a:xfrm>
          <a:prstGeom prst="rect">
            <a:avLst/>
          </a:prstGeom>
          <a:noFill/>
          <a:ln w="38100" cap="flat" cmpd="sng">
            <a:solidFill>
              <a:srgbClr val="FFFF00"/>
            </a:solidFill>
            <a:prstDash val="solid"/>
            <a:miter/>
            <a:headEnd type="none" w="med" len="med"/>
            <a:tailEnd type="none" w="med" len="med"/>
          </a:ln>
        </p:spPr>
      </p:pic>
      <p:sp>
        <p:nvSpPr>
          <p:cNvPr id="212" name="Shape 212"/>
          <p:cNvSpPr txBox="1"/>
          <p:nvPr/>
        </p:nvSpPr>
        <p:spPr>
          <a:xfrm>
            <a:off x="4953000" y="4343400"/>
            <a:ext cx="33527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The Ramayana is a Hindu creation story.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2438400" y="457200"/>
            <a:ext cx="6172199" cy="1098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6600" b="1" i="0" u="none">
                <a:solidFill>
                  <a:srgbClr val="FF0000"/>
                </a:solidFill>
                <a:latin typeface="Arial"/>
                <a:ea typeface="Arial"/>
                <a:cs typeface="Arial"/>
                <a:sym typeface="Arial"/>
              </a:rPr>
              <a:t>Buddhism</a:t>
            </a:r>
          </a:p>
        </p:txBody>
      </p:sp>
      <p:pic>
        <p:nvPicPr>
          <p:cNvPr id="218" name="Shape 218" descr="http://yoda.zoy.org/photos/2002/01-06-Asakusa/01-Buddha-VS-Pigeon.jpg"/>
          <p:cNvPicPr preferRelativeResize="0"/>
          <p:nvPr/>
        </p:nvPicPr>
        <p:blipFill/>
        <p:spPr>
          <a:xfrm>
            <a:off x="762000" y="1905000"/>
            <a:ext cx="3182937" cy="4343400"/>
          </a:xfrm>
          <a:prstGeom prst="rect">
            <a:avLst/>
          </a:prstGeom>
          <a:solidFill>
            <a:srgbClr val="FFFFFF"/>
          </a:solidFill>
          <a:ln w="57150" cap="flat" cmpd="thickThin">
            <a:solidFill>
              <a:srgbClr val="FF0000"/>
            </a:solidFill>
            <a:prstDash val="solid"/>
            <a:miter/>
            <a:headEnd type="none" w="med" len="med"/>
            <a:tailEnd type="none" w="med" len="med"/>
          </a:ln>
        </p:spPr>
      </p:pic>
      <p:pic>
        <p:nvPicPr>
          <p:cNvPr id="219" name="Shape 219" descr="http://www.travellersworldwide.com/Images2000/photos-thailand/monks.jpg"/>
          <p:cNvPicPr preferRelativeResize="0"/>
          <p:nvPr/>
        </p:nvPicPr>
        <p:blipFill rotWithShape="1">
          <a:blip r:embed="rId3">
            <a:alphaModFix/>
          </a:blip>
          <a:srcRect/>
          <a:stretch/>
        </p:blipFill>
        <p:spPr>
          <a:xfrm>
            <a:off x="4191000" y="2133600"/>
            <a:ext cx="4572000" cy="3429000"/>
          </a:xfrm>
          <a:prstGeom prst="rect">
            <a:avLst/>
          </a:prstGeom>
          <a:noFill/>
          <a:ln w="57150" cap="flat" cmpd="thickThin">
            <a:solidFill>
              <a:srgbClr val="FF0000"/>
            </a:solidFill>
            <a:prstDash val="solid"/>
            <a:miter/>
            <a:headEnd type="none" w="med" len="med"/>
            <a:tailEnd type="none" w="med" len="med"/>
          </a:ln>
        </p:spPr>
      </p:pic>
      <p:pic>
        <p:nvPicPr>
          <p:cNvPr id="220" name="Shape 220"/>
          <p:cNvPicPr preferRelativeResize="0"/>
          <p:nvPr/>
        </p:nvPicPr>
        <p:blipFill>
          <a:blip r:embed="rId4">
            <a:alphaModFix/>
          </a:blip>
          <a:stretch>
            <a:fillRect/>
          </a:stretch>
        </p:blipFill>
        <p:spPr>
          <a:xfrm>
            <a:off x="762000" y="1847850"/>
            <a:ext cx="3295650" cy="4457700"/>
          </a:xfrm>
          <a:prstGeom prst="rect">
            <a:avLst/>
          </a:prstGeom>
          <a:noFill/>
          <a:ln w="57150" cap="flat" cmpd="thickThin">
            <a:solidFill>
              <a:srgbClr val="FF0000"/>
            </a:solidFill>
            <a:prstDash val="solid"/>
            <a:miter/>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4572000" y="3429000"/>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226" name="Shape 226"/>
          <p:cNvSpPr txBox="1">
            <a:spLocks noGrp="1"/>
          </p:cNvSpPr>
          <p:nvPr>
            <p:ph type="body" idx="1"/>
          </p:nvPr>
        </p:nvSpPr>
        <p:spPr>
          <a:xfrm>
            <a:off x="4648200" y="1219200"/>
            <a:ext cx="3809999" cy="4800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Nunito"/>
              <a:buChar char="•"/>
            </a:pPr>
            <a:r>
              <a:rPr lang="en-US" sz="2400" b="1" i="0" u="none">
                <a:solidFill>
                  <a:srgbClr val="FFFFFF"/>
                </a:solidFill>
                <a:latin typeface="Nunito"/>
                <a:ea typeface="Nunito"/>
                <a:cs typeface="Nunito"/>
                <a:sym typeface="Nunito"/>
              </a:rPr>
              <a:t>Buddhism was founded by </a:t>
            </a:r>
            <a:r>
              <a:rPr lang="en-US" sz="2400" b="1" i="0" u="none">
                <a:solidFill>
                  <a:srgbClr val="FFFF00"/>
                </a:solidFill>
                <a:latin typeface="Nunito"/>
                <a:ea typeface="Nunito"/>
                <a:cs typeface="Nunito"/>
                <a:sym typeface="Nunito"/>
              </a:rPr>
              <a:t>Siddhartha Gautama </a:t>
            </a:r>
            <a:r>
              <a:rPr lang="en-US" sz="2400" b="1" i="0" u="none">
                <a:solidFill>
                  <a:srgbClr val="FFFFFF"/>
                </a:solidFill>
                <a:latin typeface="Nunito"/>
                <a:ea typeface="Nunito"/>
                <a:cs typeface="Nunito"/>
                <a:sym typeface="Nunito"/>
              </a:rPr>
              <a:t>in northern </a:t>
            </a:r>
            <a:r>
              <a:rPr lang="en-US" sz="2400" b="1" i="0" u="none">
                <a:solidFill>
                  <a:srgbClr val="FFFF00"/>
                </a:solidFill>
                <a:latin typeface="Nunito"/>
                <a:ea typeface="Nunito"/>
                <a:cs typeface="Nunito"/>
                <a:sym typeface="Nunito"/>
              </a:rPr>
              <a:t>India </a:t>
            </a:r>
            <a:r>
              <a:rPr lang="en-US" sz="2400" b="1" i="0" u="none">
                <a:solidFill>
                  <a:srgbClr val="FFFFFF"/>
                </a:solidFill>
                <a:latin typeface="Nunito"/>
                <a:ea typeface="Nunito"/>
                <a:cs typeface="Nunito"/>
                <a:sym typeface="Nunito"/>
              </a:rPr>
              <a:t>around </a:t>
            </a:r>
            <a:r>
              <a:rPr lang="en-US" sz="2400" b="1" i="0" u="none">
                <a:solidFill>
                  <a:srgbClr val="FFFF00"/>
                </a:solidFill>
                <a:latin typeface="Nunito"/>
                <a:ea typeface="Nunito"/>
                <a:cs typeface="Nunito"/>
                <a:sym typeface="Nunito"/>
              </a:rPr>
              <a:t>560 BCE</a:t>
            </a:r>
            <a:r>
              <a:rPr lang="en-US" sz="2400" b="1" i="0" u="none">
                <a:solidFill>
                  <a:srgbClr val="FFFFFF"/>
                </a:solidFill>
                <a:latin typeface="Nunito"/>
                <a:ea typeface="Nunito"/>
                <a:cs typeface="Nunito"/>
                <a:sym typeface="Nunito"/>
              </a:rPr>
              <a:t>. </a:t>
            </a:r>
          </a:p>
          <a:p>
            <a:pPr marL="342900" marR="0" lvl="0" indent="-342900" algn="l" rtl="0">
              <a:lnSpc>
                <a:spcPct val="100000"/>
              </a:lnSpc>
              <a:spcBef>
                <a:spcPts val="480"/>
              </a:spcBef>
              <a:spcAft>
                <a:spcPts val="0"/>
              </a:spcAft>
              <a:buClr>
                <a:srgbClr val="FFFFFF"/>
              </a:buClr>
              <a:buSzPct val="100000"/>
              <a:buFont typeface="Nunito"/>
              <a:buChar char="•"/>
            </a:pPr>
            <a:r>
              <a:rPr lang="en-US" sz="2400" b="1" i="0" u="none">
                <a:solidFill>
                  <a:srgbClr val="FFFFFF"/>
                </a:solidFill>
                <a:latin typeface="Nunito"/>
                <a:ea typeface="Nunito"/>
                <a:cs typeface="Nunito"/>
                <a:sym typeface="Nunito"/>
              </a:rPr>
              <a:t>Gautama was born into a wealthy Hindu family, but renounced his wealth to seek spiritual enlightenment.</a:t>
            </a:r>
          </a:p>
        </p:txBody>
      </p:sp>
      <p:pic>
        <p:nvPicPr>
          <p:cNvPr id="227" name="Shape 227" descr="C:\Documents and Settings\vcuser.FTN03G126\My Documents\My Pictures\Buddha1.gif"/>
          <p:cNvPicPr preferRelativeResize="0">
            <a:picLocks noGrp="1"/>
          </p:cNvPicPr>
          <p:nvPr>
            <p:ph type="clipArt" idx="2"/>
          </p:nvPr>
        </p:nvPicPr>
        <p:blipFill rotWithShape="1">
          <a:blip r:embed="rId3">
            <a:alphaModFix/>
          </a:blip>
          <a:srcRect/>
          <a:stretch/>
        </p:blipFill>
        <p:spPr>
          <a:xfrm>
            <a:off x="711200" y="1295400"/>
            <a:ext cx="3287711" cy="4800600"/>
          </a:xfrm>
          <a:prstGeom prst="rect">
            <a:avLst/>
          </a:prstGeom>
          <a:noFill/>
          <a:ln w="38100" cap="flat" cmpd="sng">
            <a:solidFill>
              <a:srgbClr val="FFFF00"/>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descr="C:\Documents and Settings\vcuser.FTN03G126\My Documents\My Pictures\aah_ch_map_buddhism.jpg"/>
          <p:cNvPicPr preferRelativeResize="0"/>
          <p:nvPr/>
        </p:nvPicPr>
        <p:blipFill rotWithShape="1">
          <a:blip r:embed="rId3">
            <a:alphaModFix/>
          </a:blip>
          <a:srcRect/>
          <a:stretch/>
        </p:blipFill>
        <p:spPr>
          <a:xfrm>
            <a:off x="457200" y="685800"/>
            <a:ext cx="4811712" cy="5486399"/>
          </a:xfrm>
          <a:prstGeom prst="rect">
            <a:avLst/>
          </a:prstGeom>
          <a:noFill/>
          <a:ln>
            <a:noFill/>
          </a:ln>
        </p:spPr>
      </p:pic>
      <p:sp>
        <p:nvSpPr>
          <p:cNvPr id="233" name="Shape 233"/>
          <p:cNvSpPr txBox="1"/>
          <p:nvPr/>
        </p:nvSpPr>
        <p:spPr>
          <a:xfrm>
            <a:off x="5715000" y="1219200"/>
            <a:ext cx="29717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~Buddhism spread to </a:t>
            </a:r>
            <a:r>
              <a:rPr lang="en-US" sz="2400" b="1" i="0" u="none">
                <a:solidFill>
                  <a:srgbClr val="FFFF00"/>
                </a:solidFill>
                <a:latin typeface="Nunito"/>
                <a:ea typeface="Nunito"/>
                <a:cs typeface="Nunito"/>
                <a:sym typeface="Nunito"/>
              </a:rPr>
              <a:t>eastern Asia, including China, </a:t>
            </a:r>
            <a:r>
              <a:rPr lang="en-US" sz="2400" b="1" i="0" u="none">
                <a:solidFill>
                  <a:srgbClr val="FFFFFF"/>
                </a:solidFill>
                <a:latin typeface="Nunito"/>
                <a:ea typeface="Nunito"/>
                <a:cs typeface="Nunito"/>
                <a:sym typeface="Nunito"/>
              </a:rPr>
              <a:t>Thailand, Korea </a:t>
            </a:r>
            <a:r>
              <a:rPr lang="en-US" sz="2400" b="1" i="0" u="none">
                <a:solidFill>
                  <a:srgbClr val="FFFF00"/>
                </a:solidFill>
                <a:latin typeface="Nunito"/>
                <a:ea typeface="Nunito"/>
                <a:cs typeface="Nunito"/>
                <a:sym typeface="Nunito"/>
              </a:rPr>
              <a:t>and Japan</a:t>
            </a:r>
            <a:r>
              <a:rPr lang="en-US" sz="2400" b="1" i="0" u="none">
                <a:solidFill>
                  <a:srgbClr val="FFFFFF"/>
                </a:solidFill>
                <a:latin typeface="Nunito"/>
                <a:ea typeface="Nunito"/>
                <a:cs typeface="Nunito"/>
                <a:sym typeface="Nunito"/>
              </a:rPr>
              <a:t>.  </a:t>
            </a:r>
          </a:p>
          <a:p>
            <a:pPr marL="0" marR="0" lvl="0" indent="0" algn="l" rtl="0">
              <a:lnSpc>
                <a:spcPct val="100000"/>
              </a:lnSpc>
              <a:spcBef>
                <a:spcPts val="120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~In other areas, Buddhism was adapted and took on new forms.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descr="http://www.kheper.net/topics/Buddhism/Nagarjuna.g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9" name="Shape 239"/>
          <p:cNvSpPr txBox="1"/>
          <p:nvPr/>
        </p:nvSpPr>
        <p:spPr>
          <a:xfrm>
            <a:off x="1143000" y="381000"/>
            <a:ext cx="70866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Buddhism is based on the </a:t>
            </a:r>
            <a:r>
              <a:rPr lang="en-US" sz="2400" b="1" i="0" u="none">
                <a:solidFill>
                  <a:srgbClr val="FF0000"/>
                </a:solidFill>
                <a:latin typeface="Nunito"/>
                <a:ea typeface="Nunito"/>
                <a:cs typeface="Nunito"/>
                <a:sym typeface="Nunito"/>
              </a:rPr>
              <a:t>Four Noble Truths.</a:t>
            </a:r>
          </a:p>
        </p:txBody>
      </p:sp>
      <p:sp>
        <p:nvSpPr>
          <p:cNvPr id="240" name="Shape 240"/>
          <p:cNvSpPr txBox="1"/>
          <p:nvPr/>
        </p:nvSpPr>
        <p:spPr>
          <a:xfrm>
            <a:off x="1066800" y="1600200"/>
            <a:ext cx="27431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1.  All life is suffering.</a:t>
            </a:r>
          </a:p>
        </p:txBody>
      </p:sp>
      <p:sp>
        <p:nvSpPr>
          <p:cNvPr id="241" name="Shape 241"/>
          <p:cNvSpPr txBox="1"/>
          <p:nvPr/>
        </p:nvSpPr>
        <p:spPr>
          <a:xfrm>
            <a:off x="1127125" y="3313112"/>
            <a:ext cx="3368674"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2.  Suffering is caused by desire for things that are illusions.</a:t>
            </a:r>
          </a:p>
        </p:txBody>
      </p:sp>
      <p:sp>
        <p:nvSpPr>
          <p:cNvPr id="242" name="Shape 242"/>
          <p:cNvSpPr txBox="1"/>
          <p:nvPr/>
        </p:nvSpPr>
        <p:spPr>
          <a:xfrm>
            <a:off x="5029200" y="1524000"/>
            <a:ext cx="304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3.  The way to eliminate suffering is to eliminate desire.</a:t>
            </a:r>
          </a:p>
        </p:txBody>
      </p:sp>
      <p:sp>
        <p:nvSpPr>
          <p:cNvPr id="243" name="Shape 243"/>
          <p:cNvSpPr txBox="1"/>
          <p:nvPr/>
        </p:nvSpPr>
        <p:spPr>
          <a:xfrm>
            <a:off x="5029200" y="3657600"/>
            <a:ext cx="3429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Nunito"/>
              <a:buNone/>
            </a:pPr>
            <a:r>
              <a:rPr lang="en-US" sz="2400" b="1" i="0" u="none">
                <a:solidFill>
                  <a:schemeClr val="dk1"/>
                </a:solidFill>
                <a:latin typeface="Nunito"/>
                <a:ea typeface="Nunito"/>
                <a:cs typeface="Nunito"/>
                <a:sym typeface="Nunito"/>
              </a:rPr>
              <a:t>4.  Following the </a:t>
            </a:r>
            <a:r>
              <a:rPr lang="en-US" sz="2400" b="1" i="0" u="none">
                <a:solidFill>
                  <a:srgbClr val="FF0000"/>
                </a:solidFill>
                <a:latin typeface="Nunito"/>
                <a:ea typeface="Nunito"/>
                <a:cs typeface="Nunito"/>
                <a:sym typeface="Nunito"/>
              </a:rPr>
              <a:t>Eightfold path </a:t>
            </a:r>
            <a:r>
              <a:rPr lang="en-US" sz="2400" b="1" i="0" u="none">
                <a:solidFill>
                  <a:schemeClr val="dk1"/>
                </a:solidFill>
                <a:latin typeface="Nunito"/>
                <a:ea typeface="Nunito"/>
                <a:cs typeface="Nunito"/>
                <a:sym typeface="Nunito"/>
              </a:rPr>
              <a:t>will help people to overcome desire.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 calcmode="lin" valueType="num">
                                      <p:cBhvr additive="base">
                                        <p:cTn id="12" dur="500"/>
                                        <p:tgtEl>
                                          <p:spTgt spid="23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cBhvr additive="base">
                                        <p:cTn id="17" dur="500"/>
                                        <p:tgtEl>
                                          <p:spTgt spid="24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1"/>
                                        </p:tgtEl>
                                        <p:attrNameLst>
                                          <p:attrName>style.visibility</p:attrName>
                                        </p:attrNameLst>
                                      </p:cBhvr>
                                      <p:to>
                                        <p:strVal val="visible"/>
                                      </p:to>
                                    </p:set>
                                    <p:anim calcmode="lin" valueType="num">
                                      <p:cBhvr additive="base">
                                        <p:cTn id="22" dur="500"/>
                                        <p:tgtEl>
                                          <p:spTgt spid="241"/>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anim calcmode="lin" valueType="num">
                                      <p:cBhvr additive="base">
                                        <p:cTn id="27" dur="500"/>
                                        <p:tgtEl>
                                          <p:spTgt spid="242"/>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43"/>
                                        </p:tgtEl>
                                        <p:attrNameLst>
                                          <p:attrName>style.visibility</p:attrName>
                                        </p:attrNameLst>
                                      </p:cBhvr>
                                      <p:to>
                                        <p:strVal val="visible"/>
                                      </p:to>
                                    </p:set>
                                    <p:anim calcmode="lin" valueType="num">
                                      <p:cBhvr additive="base">
                                        <p:cTn id="32"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descr="http://northfieldbuddhists.org/images/ThaiMonk.jpg"/>
          <p:cNvPicPr preferRelativeResize="0"/>
          <p:nvPr/>
        </p:nvPicPr>
        <p:blipFill rotWithShape="1">
          <a:blip r:embed="rId3">
            <a:alphaModFix/>
          </a:blip>
          <a:srcRect/>
          <a:stretch/>
        </p:blipFill>
        <p:spPr>
          <a:xfrm>
            <a:off x="0" y="0"/>
            <a:ext cx="9144000" cy="6859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descr="http://hometown.aol.com/fburggraf/images/8foldpath.gif"/>
          <p:cNvPicPr preferRelativeResize="0"/>
          <p:nvPr/>
        </p:nvPicPr>
        <p:blipFill rotWithShape="1">
          <a:blip r:embed="rId3">
            <a:alphaModFix/>
          </a:blip>
          <a:srcRect/>
          <a:stretch/>
        </p:blipFill>
        <p:spPr>
          <a:xfrm>
            <a:off x="0" y="0"/>
            <a:ext cx="9144000" cy="6877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p:nvPr/>
        </p:nvSpPr>
        <p:spPr>
          <a:xfrm>
            <a:off x="685800" y="1752600"/>
            <a:ext cx="4114800" cy="4190999"/>
          </a:xfrm>
          <a:prstGeom prst="ellipse">
            <a:avLst/>
          </a:prstGeom>
          <a:solidFill>
            <a:srgbClr val="FFFF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259" name="Shape 259"/>
          <p:cNvSpPr txBox="1"/>
          <p:nvPr/>
        </p:nvSpPr>
        <p:spPr>
          <a:xfrm>
            <a:off x="1447800" y="2667000"/>
            <a:ext cx="2666999" cy="2465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Nunito"/>
              <a:buNone/>
            </a:pPr>
            <a:r>
              <a:rPr lang="en-US" sz="2400" b="1" i="0" u="sng">
                <a:solidFill>
                  <a:srgbClr val="FF0000"/>
                </a:solidFill>
                <a:latin typeface="Nunito"/>
                <a:ea typeface="Nunito"/>
                <a:cs typeface="Nunito"/>
                <a:sym typeface="Nunito"/>
              </a:rPr>
              <a:t>Buddhism like Hinduism:</a:t>
            </a:r>
          </a:p>
          <a:p>
            <a:pPr marL="0" marR="0" lvl="0" indent="0" algn="l" rtl="0">
              <a:lnSpc>
                <a:spcPct val="100000"/>
              </a:lnSpc>
              <a:spcBef>
                <a:spcPts val="1200"/>
              </a:spcBef>
              <a:spcAft>
                <a:spcPts val="0"/>
              </a:spcAft>
              <a:buClr>
                <a:srgbClr val="FF0000"/>
              </a:buClr>
              <a:buSzPct val="25000"/>
              <a:buFont typeface="Nunito"/>
              <a:buNone/>
            </a:pPr>
            <a:r>
              <a:rPr lang="en-US" sz="2400" b="1" i="0" u="none">
                <a:solidFill>
                  <a:srgbClr val="FF0000"/>
                </a:solidFill>
                <a:latin typeface="Nunito"/>
                <a:ea typeface="Nunito"/>
                <a:cs typeface="Nunito"/>
                <a:sym typeface="Nunito"/>
              </a:rPr>
              <a:t>Reincarnation</a:t>
            </a:r>
          </a:p>
          <a:p>
            <a:pPr marL="0" marR="0" lvl="0" indent="0" algn="l" rtl="0">
              <a:lnSpc>
                <a:spcPct val="100000"/>
              </a:lnSpc>
              <a:spcBef>
                <a:spcPts val="1200"/>
              </a:spcBef>
              <a:spcAft>
                <a:spcPts val="0"/>
              </a:spcAft>
              <a:buClr>
                <a:srgbClr val="FF0000"/>
              </a:buClr>
              <a:buSzPct val="25000"/>
              <a:buFont typeface="Nunito"/>
              <a:buNone/>
            </a:pPr>
            <a:r>
              <a:rPr lang="en-US" sz="2400" b="1" i="0" u="none">
                <a:solidFill>
                  <a:srgbClr val="FF0000"/>
                </a:solidFill>
                <a:latin typeface="Nunito"/>
                <a:ea typeface="Nunito"/>
                <a:cs typeface="Nunito"/>
                <a:sym typeface="Nunito"/>
              </a:rPr>
              <a:t>Karma</a:t>
            </a:r>
          </a:p>
          <a:p>
            <a:pPr marL="0" marR="0" lvl="0" indent="0" algn="l" rtl="0">
              <a:lnSpc>
                <a:spcPct val="100000"/>
              </a:lnSpc>
              <a:spcBef>
                <a:spcPts val="1200"/>
              </a:spcBef>
              <a:spcAft>
                <a:spcPts val="0"/>
              </a:spcAft>
              <a:buClr>
                <a:srgbClr val="FF0000"/>
              </a:buClr>
              <a:buSzPct val="25000"/>
              <a:buFont typeface="Nunito"/>
              <a:buNone/>
            </a:pPr>
            <a:r>
              <a:rPr lang="en-US" sz="2400" b="1" i="0" u="none">
                <a:solidFill>
                  <a:srgbClr val="FF0000"/>
                </a:solidFill>
                <a:latin typeface="Nunito"/>
                <a:ea typeface="Nunito"/>
                <a:cs typeface="Nunito"/>
                <a:sym typeface="Nunito"/>
              </a:rPr>
              <a:t>Dharma</a:t>
            </a:r>
          </a:p>
        </p:txBody>
      </p:sp>
      <p:sp>
        <p:nvSpPr>
          <p:cNvPr id="260" name="Shape 260"/>
          <p:cNvSpPr/>
          <p:nvPr/>
        </p:nvSpPr>
        <p:spPr>
          <a:xfrm>
            <a:off x="5029200" y="1828800"/>
            <a:ext cx="3809999" cy="4114800"/>
          </a:xfrm>
          <a:prstGeom prst="ellipse">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261" name="Shape 261"/>
          <p:cNvSpPr txBox="1"/>
          <p:nvPr/>
        </p:nvSpPr>
        <p:spPr>
          <a:xfrm>
            <a:off x="5791200" y="2743200"/>
            <a:ext cx="2438399" cy="24653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2400" b="1" i="0" u="sng">
                <a:solidFill>
                  <a:srgbClr val="FFFF00"/>
                </a:solidFill>
                <a:latin typeface="Nunito"/>
                <a:ea typeface="Nunito"/>
                <a:cs typeface="Nunito"/>
                <a:sym typeface="Nunito"/>
              </a:rPr>
              <a:t>But not</a:t>
            </a:r>
          </a:p>
          <a:p>
            <a:pPr marL="0" marR="0" lvl="0" indent="0" algn="l" rtl="0">
              <a:lnSpc>
                <a:spcPct val="100000"/>
              </a:lnSpc>
              <a:spcBef>
                <a:spcPts val="1200"/>
              </a:spcBef>
              <a:spcAft>
                <a:spcPts val="0"/>
              </a:spcAft>
              <a:buClr>
                <a:srgbClr val="FFFF00"/>
              </a:buClr>
              <a:buSzPct val="25000"/>
              <a:buFont typeface="Nunito"/>
              <a:buNone/>
            </a:pPr>
            <a:r>
              <a:rPr lang="en-US" sz="2400" b="1" i="0" u="none">
                <a:solidFill>
                  <a:srgbClr val="FFFF00"/>
                </a:solidFill>
                <a:latin typeface="Nunito"/>
                <a:ea typeface="Nunito"/>
                <a:cs typeface="Nunito"/>
                <a:sym typeface="Nunito"/>
              </a:rPr>
              <a:t>Caste system</a:t>
            </a:r>
          </a:p>
          <a:p>
            <a:pPr marL="0" marR="0" lvl="0" indent="0" algn="l" rtl="0">
              <a:lnSpc>
                <a:spcPct val="100000"/>
              </a:lnSpc>
              <a:spcBef>
                <a:spcPts val="1200"/>
              </a:spcBef>
              <a:spcAft>
                <a:spcPts val="0"/>
              </a:spcAft>
              <a:buClr>
                <a:srgbClr val="FFFF00"/>
              </a:buClr>
              <a:buSzPct val="25000"/>
              <a:buFont typeface="Nunito"/>
              <a:buNone/>
            </a:pPr>
            <a:r>
              <a:rPr lang="en-US" sz="2400" b="1" i="0" u="none">
                <a:solidFill>
                  <a:srgbClr val="FFFF00"/>
                </a:solidFill>
                <a:latin typeface="Nunito"/>
                <a:ea typeface="Nunito"/>
                <a:cs typeface="Nunito"/>
                <a:sym typeface="Nunito"/>
              </a:rPr>
              <a:t>Hindu gods</a:t>
            </a:r>
          </a:p>
          <a:p>
            <a:pPr marL="0" marR="0" lvl="0" indent="0" algn="l" rtl="0">
              <a:lnSpc>
                <a:spcPct val="100000"/>
              </a:lnSpc>
              <a:spcBef>
                <a:spcPts val="1200"/>
              </a:spcBef>
              <a:spcAft>
                <a:spcPts val="0"/>
              </a:spcAft>
              <a:buClr>
                <a:srgbClr val="FFFF00"/>
              </a:buClr>
              <a:buSzPct val="25000"/>
              <a:buFont typeface="Nunito"/>
              <a:buNone/>
            </a:pPr>
            <a:r>
              <a:rPr lang="en-US" sz="2400" b="1" i="0" u="none">
                <a:solidFill>
                  <a:srgbClr val="FFFF00"/>
                </a:solidFill>
                <a:latin typeface="Nunito"/>
                <a:ea typeface="Nunito"/>
                <a:cs typeface="Nunito"/>
                <a:sym typeface="Nunito"/>
              </a:rPr>
              <a:t>Hindu priesthood</a:t>
            </a:r>
          </a:p>
        </p:txBody>
      </p:sp>
      <p:sp>
        <p:nvSpPr>
          <p:cNvPr id="262" name="Shape 262"/>
          <p:cNvSpPr txBox="1"/>
          <p:nvPr/>
        </p:nvSpPr>
        <p:spPr>
          <a:xfrm>
            <a:off x="838200" y="381000"/>
            <a:ext cx="7619999" cy="8223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Buddhism has much in common with Hinduism, but important differences.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85812" y="95950"/>
            <a:ext cx="7772400" cy="1905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4400" b="0" i="0" u="none" strike="noStrike" cap="none">
                <a:solidFill>
                  <a:srgbClr val="FFFF00"/>
                </a:solidFill>
                <a:latin typeface="Times New Roman"/>
                <a:ea typeface="Times New Roman"/>
                <a:cs typeface="Times New Roman"/>
                <a:sym typeface="Times New Roman"/>
              </a:rPr>
              <a:t>Branches of Religion</a:t>
            </a:r>
          </a:p>
        </p:txBody>
      </p:sp>
      <p:sp>
        <p:nvSpPr>
          <p:cNvPr id="99" name="Shape 99"/>
          <p:cNvSpPr txBox="1">
            <a:spLocks noGrp="1"/>
          </p:cNvSpPr>
          <p:nvPr>
            <p:ph type="body" idx="1"/>
          </p:nvPr>
        </p:nvSpPr>
        <p:spPr>
          <a:xfrm>
            <a:off x="685800" y="2364600"/>
            <a:ext cx="7772400" cy="35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Times New Roman"/>
              <a:buNone/>
            </a:pPr>
            <a:r>
              <a:rPr lang="en-US" sz="3600" b="0" i="0" u="none">
                <a:solidFill>
                  <a:srgbClr val="FFFFFF"/>
                </a:solidFill>
                <a:latin typeface="Times New Roman"/>
                <a:ea typeface="Times New Roman"/>
                <a:cs typeface="Times New Roman"/>
                <a:sym typeface="Times New Roman"/>
              </a:rPr>
              <a:t>polytheistic 		             monotheistic</a:t>
            </a:r>
          </a:p>
        </p:txBody>
      </p:sp>
      <p:sp>
        <p:nvSpPr>
          <p:cNvPr id="100" name="Shape 100"/>
          <p:cNvSpPr/>
          <p:nvPr/>
        </p:nvSpPr>
        <p:spPr>
          <a:xfrm rot="-1980108">
            <a:off x="2088292" y="1563037"/>
            <a:ext cx="1142903" cy="533300"/>
          </a:xfrm>
          <a:prstGeom prst="leftArrow">
            <a:avLst>
              <a:gd name="adj1" fmla="val 5040"/>
              <a:gd name="adj2" fmla="val 50000"/>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01" name="Shape 101"/>
          <p:cNvSpPr/>
          <p:nvPr/>
        </p:nvSpPr>
        <p:spPr>
          <a:xfrm rot="-8519587">
            <a:off x="5706334" y="1562939"/>
            <a:ext cx="1142985" cy="533445"/>
          </a:xfrm>
          <a:prstGeom prst="leftArrow">
            <a:avLst>
              <a:gd name="adj1" fmla="val 5040"/>
              <a:gd name="adj2" fmla="val 50000"/>
            </a:avLst>
          </a:prstGeom>
          <a:noFill/>
          <a:ln w="381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pic>
        <p:nvPicPr>
          <p:cNvPr id="102" name="Shape 102"/>
          <p:cNvPicPr preferRelativeResize="0"/>
          <p:nvPr/>
        </p:nvPicPr>
        <p:blipFill rotWithShape="1">
          <a:blip r:embed="rId3">
            <a:alphaModFix/>
          </a:blip>
          <a:srcRect/>
          <a:stretch/>
        </p:blipFill>
        <p:spPr>
          <a:xfrm>
            <a:off x="5546725" y="3259136"/>
            <a:ext cx="3181349" cy="1998661"/>
          </a:xfrm>
          <a:prstGeom prst="rect">
            <a:avLst/>
          </a:prstGeom>
          <a:noFill/>
          <a:ln>
            <a:noFill/>
          </a:ln>
        </p:spPr>
      </p:pic>
      <p:pic>
        <p:nvPicPr>
          <p:cNvPr id="103" name="Shape 103"/>
          <p:cNvPicPr preferRelativeResize="0"/>
          <p:nvPr/>
        </p:nvPicPr>
        <p:blipFill rotWithShape="1">
          <a:blip r:embed="rId4">
            <a:alphaModFix/>
          </a:blip>
          <a:srcRect/>
          <a:stretch/>
        </p:blipFill>
        <p:spPr>
          <a:xfrm>
            <a:off x="247650" y="3487737"/>
            <a:ext cx="4824412" cy="1541461"/>
          </a:xfrm>
          <a:prstGeom prst="rect">
            <a:avLst/>
          </a:prstGeom>
          <a:noFill/>
          <a:ln>
            <a:noFill/>
          </a:ln>
        </p:spPr>
      </p:pic>
      <p:sp>
        <p:nvSpPr>
          <p:cNvPr id="104" name="Shape 104"/>
          <p:cNvSpPr txBox="1"/>
          <p:nvPr/>
        </p:nvSpPr>
        <p:spPr>
          <a:xfrm>
            <a:off x="674675" y="5471725"/>
            <a:ext cx="7554000" cy="1069800"/>
          </a:xfrm>
          <a:prstGeom prst="rect">
            <a:avLst/>
          </a:prstGeom>
          <a:noFill/>
          <a:ln>
            <a:noFill/>
          </a:ln>
        </p:spPr>
        <p:txBody>
          <a:bodyPr lIns="91425" tIns="91425" rIns="91425" bIns="91425" anchor="t" anchorCtr="0">
            <a:noAutofit/>
          </a:bodyPr>
          <a:lstStyle/>
          <a:p>
            <a:pPr lvl="0" algn="ctr">
              <a:spcBef>
                <a:spcPts val="0"/>
              </a:spcBef>
              <a:buClr>
                <a:schemeClr val="dk1"/>
              </a:buClr>
              <a:buSzPct val="45833"/>
              <a:buFont typeface="Arial"/>
              <a:buNone/>
            </a:pPr>
            <a:r>
              <a:rPr lang="en-US" sz="2400">
                <a:solidFill>
                  <a:srgbClr val="FFFF00"/>
                </a:solidFill>
              </a:rPr>
              <a:t>Examine the images and create a meaning for polytheism and monotheism. Brainstorm examples of monotheistic and polytheistic religion.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p:nvPr/>
        </p:nvSpPr>
        <p:spPr>
          <a:xfrm>
            <a:off x="1524000" y="838200"/>
            <a:ext cx="6224587" cy="1106486"/>
          </a:xfrm>
          <a:prstGeom prst="rect">
            <a:avLst/>
          </a:prstGeom>
        </p:spPr>
        <p:txBody>
          <a:bodyPr>
            <a:prstTxWarp prst="textPlain">
              <a:avLst/>
            </a:prstTxWarp>
          </a:bodyPr>
          <a:lstStyle/>
          <a:p>
            <a:pPr lvl="0" algn="l"/>
            <a:r>
              <a:rPr b="0" i="1">
                <a:ln w="9525" cap="flat" cmpd="sng">
                  <a:solidFill>
                    <a:srgbClr val="000000"/>
                  </a:solidFill>
                  <a:prstDash val="solid"/>
                  <a:miter/>
                  <a:headEnd type="none" w="med" len="med"/>
                  <a:tailEnd type="none" w="med" len="med"/>
                </a:ln>
                <a:solidFill>
                  <a:srgbClr val="FFFF00"/>
                </a:solidFill>
                <a:latin typeface="Arial"/>
              </a:rPr>
              <a:t>Sacred Buddhist Texts </a:t>
            </a:r>
          </a:p>
        </p:txBody>
      </p:sp>
      <p:sp>
        <p:nvSpPr>
          <p:cNvPr id="268" name="Shape 268"/>
          <p:cNvSpPr txBox="1"/>
          <p:nvPr/>
        </p:nvSpPr>
        <p:spPr>
          <a:xfrm>
            <a:off x="0" y="1784350"/>
            <a:ext cx="9144000" cy="329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  </a:t>
            </a:r>
            <a:r>
              <a:rPr lang="en-US" sz="162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p>
        </p:txBody>
      </p:sp>
      <p:pic>
        <p:nvPicPr>
          <p:cNvPr id="269" name="Shape 269" descr="http://www.hakkaministries.org/hakkas/Buddhism.jpg"/>
          <p:cNvPicPr preferRelativeResize="0"/>
          <p:nvPr/>
        </p:nvPicPr>
        <p:blipFill rotWithShape="1">
          <a:blip r:embed="rId3">
            <a:alphaModFix/>
          </a:blip>
          <a:srcRect/>
          <a:stretch/>
        </p:blipFill>
        <p:spPr>
          <a:xfrm>
            <a:off x="2657475" y="2228850"/>
            <a:ext cx="3957600" cy="3028800"/>
          </a:xfrm>
          <a:prstGeom prst="rect">
            <a:avLst/>
          </a:prstGeom>
          <a:noFill/>
          <a:ln>
            <a:noFill/>
          </a:ln>
        </p:spPr>
      </p:pic>
      <p:sp>
        <p:nvSpPr>
          <p:cNvPr id="270" name="Shape 270"/>
          <p:cNvSpPr txBox="1"/>
          <p:nvPr/>
        </p:nvSpPr>
        <p:spPr>
          <a:xfrm>
            <a:off x="1066800" y="5257800"/>
            <a:ext cx="7543800"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Buddha did not record his teachings, but after he died, his followers collected them into the </a:t>
            </a:r>
            <a:r>
              <a:rPr lang="en-US" sz="2400" b="1" i="0" u="none">
                <a:solidFill>
                  <a:srgbClr val="FFFF00"/>
                </a:solidFill>
                <a:latin typeface="Nunito"/>
                <a:ea typeface="Nunito"/>
                <a:cs typeface="Nunito"/>
                <a:sym typeface="Nunito"/>
              </a:rPr>
              <a:t>Tripitaka.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p:nvPr/>
        </p:nvSpPr>
        <p:spPr>
          <a:xfrm>
            <a:off x="4953000" y="1676400"/>
            <a:ext cx="3809999" cy="3937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3600" b="1" i="0" u="none">
                <a:solidFill>
                  <a:srgbClr val="FFFFFF"/>
                </a:solidFill>
                <a:latin typeface="Nunito"/>
                <a:ea typeface="Nunito"/>
                <a:cs typeface="Nunito"/>
                <a:sym typeface="Nunito"/>
              </a:rPr>
              <a:t>Today</a:t>
            </a:r>
            <a:r>
              <a:rPr lang="en-US" sz="3600" b="1" i="0" u="none">
                <a:solidFill>
                  <a:srgbClr val="FFFFFF"/>
                </a:solidFill>
                <a:latin typeface="Times New Roman"/>
                <a:ea typeface="Times New Roman"/>
                <a:cs typeface="Times New Roman"/>
                <a:sym typeface="Times New Roman"/>
              </a:rPr>
              <a:t>’</a:t>
            </a:r>
            <a:r>
              <a:rPr lang="en-US" sz="3600" b="1" i="0" u="none">
                <a:solidFill>
                  <a:srgbClr val="FFFFFF"/>
                </a:solidFill>
                <a:latin typeface="Nunito"/>
                <a:ea typeface="Nunito"/>
                <a:cs typeface="Nunito"/>
                <a:sym typeface="Nunito"/>
              </a:rPr>
              <a:t>s Tibetan Buddhists are led by the </a:t>
            </a:r>
            <a:r>
              <a:rPr lang="en-US" sz="3600" b="1" i="0" u="none">
                <a:solidFill>
                  <a:srgbClr val="FFFF00"/>
                </a:solidFill>
                <a:latin typeface="Nunito"/>
                <a:ea typeface="Nunito"/>
                <a:cs typeface="Nunito"/>
                <a:sym typeface="Nunito"/>
              </a:rPr>
              <a:t>Dalai Lama</a:t>
            </a:r>
            <a:r>
              <a:rPr lang="en-US" sz="3600" b="1" i="0" u="none">
                <a:solidFill>
                  <a:srgbClr val="FFFFFF"/>
                </a:solidFill>
                <a:latin typeface="Nunito"/>
                <a:ea typeface="Nunito"/>
                <a:cs typeface="Nunito"/>
                <a:sym typeface="Nunito"/>
              </a:rPr>
              <a:t>, who advocates for freedom from China.</a:t>
            </a:r>
          </a:p>
        </p:txBody>
      </p:sp>
      <p:pic>
        <p:nvPicPr>
          <p:cNvPr id="276" name="Shape 276" descr="http://smedia.vermotion.com/media/16551/resources/ResizedDaliLama.jpg"/>
          <p:cNvPicPr preferRelativeResize="0"/>
          <p:nvPr/>
        </p:nvPicPr>
        <p:blipFill/>
        <p:spPr>
          <a:xfrm>
            <a:off x="0" y="-68261"/>
            <a:ext cx="4868862" cy="6926261"/>
          </a:xfrm>
          <a:prstGeom prst="rect">
            <a:avLst/>
          </a:prstGeom>
          <a:solidFill>
            <a:srgbClr val="FFFFFF"/>
          </a:solidFill>
          <a:ln>
            <a:noFill/>
          </a:ln>
        </p:spPr>
      </p:pic>
      <p:pic>
        <p:nvPicPr>
          <p:cNvPr id="277" name="Shape 277"/>
          <p:cNvPicPr preferRelativeResize="0"/>
          <p:nvPr/>
        </p:nvPicPr>
        <p:blipFill>
          <a:blip r:embed="rId3">
            <a:alphaModFix/>
          </a:blip>
          <a:stretch>
            <a:fillRect/>
          </a:stretch>
        </p:blipFill>
        <p:spPr>
          <a:xfrm>
            <a:off x="24220" y="-34125"/>
            <a:ext cx="4820409"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ctrTitle"/>
          </p:nvPr>
        </p:nvSpPr>
        <p:spPr>
          <a:xfrm>
            <a:off x="1143000" y="1122362"/>
            <a:ext cx="6858000" cy="23876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endParaRPr sz="6000" b="0" i="0" u="none" strike="noStrike" cap="none">
              <a:solidFill>
                <a:schemeClr val="dk2"/>
              </a:solidFill>
              <a:latin typeface="Times New Roman"/>
              <a:ea typeface="Times New Roman"/>
              <a:cs typeface="Times New Roman"/>
              <a:sym typeface="Times New Roman"/>
            </a:endParaRPr>
          </a:p>
        </p:txBody>
      </p:sp>
      <p:sp>
        <p:nvSpPr>
          <p:cNvPr id="283" name="Shape 283"/>
          <p:cNvSpPr txBox="1">
            <a:spLocks noGrp="1"/>
          </p:cNvSpPr>
          <p:nvPr>
            <p:ph type="subTitle" idx="1"/>
          </p:nvPr>
        </p:nvSpPr>
        <p:spPr>
          <a:xfrm>
            <a:off x="1143000" y="3602037"/>
            <a:ext cx="6858000" cy="16557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imes New Roman"/>
              <a:buNone/>
            </a:pPr>
            <a:endParaRPr sz="2400">
              <a:solidFill>
                <a:schemeClr val="dk1"/>
              </a:solidFill>
              <a:latin typeface="Times New Roman"/>
              <a:ea typeface="Times New Roman"/>
              <a:cs typeface="Times New Roman"/>
              <a:sym typeface="Times New Roman"/>
            </a:endParaRPr>
          </a:p>
        </p:txBody>
      </p:sp>
      <p:pic>
        <p:nvPicPr>
          <p:cNvPr id="284" name="Shape 284">
            <a:hlinkClick r:id="rId3"/>
          </p:cNvPr>
          <p:cNvPicPr preferRelativeResize="0"/>
          <p:nvPr/>
        </p:nvPicPr>
        <p:blipFill rotWithShape="1">
          <a:blip r:embed="rId4">
            <a:alphaModFix/>
          </a:blip>
          <a:srcRect/>
          <a:stretch/>
        </p:blipFill>
        <p:spPr>
          <a:xfrm>
            <a:off x="66752" y="302"/>
            <a:ext cx="9144000" cy="6857400"/>
          </a:xfrm>
          <a:prstGeom prst="rect">
            <a:avLst/>
          </a:prstGeom>
          <a:noFill/>
          <a:ln>
            <a:noFill/>
          </a:ln>
        </p:spPr>
      </p:pic>
      <p:sp>
        <p:nvSpPr>
          <p:cNvPr id="285" name="Shape 285"/>
          <p:cNvSpPr txBox="1"/>
          <p:nvPr/>
        </p:nvSpPr>
        <p:spPr>
          <a:xfrm>
            <a:off x="720325" y="1665725"/>
            <a:ext cx="1470600" cy="510300"/>
          </a:xfrm>
          <a:prstGeom prst="rect">
            <a:avLst/>
          </a:prstGeom>
          <a:noFill/>
          <a:ln>
            <a:noFill/>
          </a:ln>
        </p:spPr>
        <p:txBody>
          <a:bodyPr lIns="91425" tIns="91425" rIns="91425" bIns="91425" anchor="t" anchorCtr="0">
            <a:noAutofit/>
          </a:bodyPr>
          <a:lstStyle/>
          <a:p>
            <a:pPr lvl="0">
              <a:spcBef>
                <a:spcPts val="0"/>
              </a:spcBef>
              <a:buNone/>
            </a:pPr>
            <a:r>
              <a:rPr lang="en-US" b="1" u="sng">
                <a:solidFill>
                  <a:schemeClr val="hlink"/>
                </a:solidFill>
                <a:hlinkClick r:id="rId3"/>
              </a:rPr>
              <a:t>CLICK 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Confucianism</a:t>
            </a:r>
          </a:p>
        </p:txBody>
      </p:sp>
      <p:sp>
        <p:nvSpPr>
          <p:cNvPr id="291" name="Shape 291"/>
          <p:cNvSpPr txBox="1"/>
          <p:nvPr/>
        </p:nvSpPr>
        <p:spPr>
          <a:xfrm>
            <a:off x="457200" y="1606550"/>
            <a:ext cx="8229600" cy="8239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4800" b="1" i="0" u="none">
                <a:solidFill>
                  <a:srgbClr val="FFFFFF"/>
                </a:solidFill>
                <a:latin typeface="Nunito"/>
                <a:ea typeface="Nunito"/>
                <a:cs typeface="Nunito"/>
                <a:sym typeface="Nunito"/>
              </a:rPr>
              <a:t>The father of Confucianism</a:t>
            </a:r>
          </a:p>
        </p:txBody>
      </p:sp>
      <p:pic>
        <p:nvPicPr>
          <p:cNvPr id="292" name="Shape 292" descr="Confucius_01"/>
          <p:cNvPicPr preferRelativeResize="0"/>
          <p:nvPr/>
        </p:nvPicPr>
        <p:blipFill rotWithShape="1">
          <a:blip r:embed="rId3">
            <a:alphaModFix/>
          </a:blip>
          <a:srcRect/>
          <a:stretch/>
        </p:blipFill>
        <p:spPr>
          <a:xfrm>
            <a:off x="6022975" y="2814636"/>
            <a:ext cx="2230437" cy="3803649"/>
          </a:xfrm>
          <a:prstGeom prst="rect">
            <a:avLst/>
          </a:prstGeom>
          <a:noFill/>
          <a:ln w="25400" cap="flat" cmpd="sng">
            <a:solidFill>
              <a:schemeClr val="dk1"/>
            </a:solidFill>
            <a:prstDash val="solid"/>
            <a:miter/>
            <a:headEnd type="none" w="med" len="med"/>
            <a:tailEnd type="none" w="med" len="med"/>
          </a:ln>
        </p:spPr>
      </p:pic>
      <p:sp>
        <p:nvSpPr>
          <p:cNvPr id="293" name="Shape 293"/>
          <p:cNvSpPr txBox="1">
            <a:spLocks noGrp="1"/>
          </p:cNvSpPr>
          <p:nvPr>
            <p:ph type="body" idx="1"/>
          </p:nvPr>
        </p:nvSpPr>
        <p:spPr>
          <a:xfrm>
            <a:off x="228600" y="3322637"/>
            <a:ext cx="8229600" cy="20875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FF00"/>
              </a:buClr>
              <a:buSzPct val="100000"/>
              <a:buFont typeface="Times New Roman"/>
              <a:buChar char="•"/>
            </a:pPr>
            <a:r>
              <a:rPr lang="en-US" sz="3200" b="0" i="0" u="none">
                <a:solidFill>
                  <a:srgbClr val="FFFF00"/>
                </a:solidFill>
                <a:latin typeface="Times New Roman"/>
                <a:ea typeface="Times New Roman"/>
                <a:cs typeface="Times New Roman"/>
                <a:sym typeface="Times New Roman"/>
              </a:rPr>
              <a:t>Confucius:</a:t>
            </a:r>
          </a:p>
          <a:p>
            <a:pPr marL="742950" marR="0" lvl="1" indent="-285750" algn="l" rtl="0">
              <a:lnSpc>
                <a:spcPct val="9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Was born around 551 B.C.</a:t>
            </a:r>
          </a:p>
          <a:p>
            <a:pPr marL="742950" marR="0" lvl="1" indent="-285750" algn="l" rtl="0">
              <a:lnSpc>
                <a:spcPct val="9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In what is now the Shantung </a:t>
            </a:r>
          </a:p>
          <a:p>
            <a:pPr marL="742950" marR="0" lvl="1" indent="-285750" algn="l" rtl="0">
              <a:lnSpc>
                <a:spcPct val="90000"/>
              </a:lnSpc>
              <a:spcBef>
                <a:spcPts val="560"/>
              </a:spcBef>
              <a:spcAft>
                <a:spcPts val="0"/>
              </a:spcAft>
              <a:buClr>
                <a:srgbClr val="FFFF00"/>
              </a:buClr>
              <a:buSzPct val="25000"/>
              <a:buFont typeface="Times New Roman"/>
              <a:buNone/>
            </a:pPr>
            <a:r>
              <a:rPr lang="en-US" sz="2800" b="0" i="0" u="none" strike="noStrike" cap="none">
                <a:solidFill>
                  <a:srgbClr val="FFFF00"/>
                </a:solidFill>
                <a:latin typeface="Times New Roman"/>
                <a:ea typeface="Times New Roman"/>
                <a:cs typeface="Times New Roman"/>
                <a:sym typeface="Times New Roman"/>
              </a:rPr>
              <a:t>Province</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00"/>
              </a:solidFill>
              <a:latin typeface="Times New Roman"/>
              <a:ea typeface="Times New Roman"/>
              <a:cs typeface="Times New Roman"/>
              <a:sym typeface="Times New Roman"/>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5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3">
                                            <p:txEl>
                                              <p:pRg st="0" end="0"/>
                                            </p:txEl>
                                          </p:spTgt>
                                        </p:tgtEl>
                                        <p:attrNameLst>
                                          <p:attrName>style.visibility</p:attrName>
                                        </p:attrNameLst>
                                      </p:cBhvr>
                                      <p:to>
                                        <p:strVal val="visible"/>
                                      </p:to>
                                    </p:set>
                                    <p:anim calcmode="lin" valueType="num">
                                      <p:cBhvr additive="base">
                                        <p:cTn id="12" dur="2000"/>
                                        <p:tgtEl>
                                          <p:spTgt spid="29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3">
                                            <p:txEl>
                                              <p:pRg st="1" end="1"/>
                                            </p:txEl>
                                          </p:spTgt>
                                        </p:tgtEl>
                                        <p:attrNameLst>
                                          <p:attrName>style.visibility</p:attrName>
                                        </p:attrNameLst>
                                      </p:cBhvr>
                                      <p:to>
                                        <p:strVal val="visible"/>
                                      </p:to>
                                    </p:set>
                                    <p:anim calcmode="lin" valueType="num">
                                      <p:cBhvr additive="base">
                                        <p:cTn id="17" dur="2000"/>
                                        <p:tgtEl>
                                          <p:spTgt spid="29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3">
                                            <p:txEl>
                                              <p:pRg st="2" end="2"/>
                                            </p:txEl>
                                          </p:spTgt>
                                        </p:tgtEl>
                                        <p:attrNameLst>
                                          <p:attrName>style.visibility</p:attrName>
                                        </p:attrNameLst>
                                      </p:cBhvr>
                                      <p:to>
                                        <p:strVal val="visible"/>
                                      </p:to>
                                    </p:set>
                                    <p:anim calcmode="lin" valueType="num">
                                      <p:cBhvr additive="base">
                                        <p:cTn id="22" dur="2000"/>
                                        <p:tgtEl>
                                          <p:spTgt spid="29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3">
                                            <p:txEl>
                                              <p:pRg st="3" end="3"/>
                                            </p:txEl>
                                          </p:spTgt>
                                        </p:tgtEl>
                                        <p:attrNameLst>
                                          <p:attrName>style.visibility</p:attrName>
                                        </p:attrNameLst>
                                      </p:cBhvr>
                                      <p:to>
                                        <p:strVal val="visible"/>
                                      </p:to>
                                    </p:set>
                                    <p:anim calcmode="lin" valueType="num">
                                      <p:cBhvr additive="base">
                                        <p:cTn id="27" dur="2000"/>
                                        <p:tgtEl>
                                          <p:spTgt spid="29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93">
                                            <p:txEl>
                                              <p:pRg st="4" end="4"/>
                                            </p:txEl>
                                          </p:spTgt>
                                        </p:tgtEl>
                                        <p:attrNameLst>
                                          <p:attrName>style.visibility</p:attrName>
                                        </p:attrNameLst>
                                      </p:cBhvr>
                                      <p:to>
                                        <p:strVal val="visible"/>
                                      </p:to>
                                    </p:set>
                                    <p:anim calcmode="lin" valueType="num">
                                      <p:cBhvr additive="base">
                                        <p:cTn id="32" dur="2000"/>
                                        <p:tgtEl>
                                          <p:spTgt spid="293">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Confucianism</a:t>
            </a:r>
          </a:p>
        </p:txBody>
      </p:sp>
      <p:sp>
        <p:nvSpPr>
          <p:cNvPr id="299" name="Shape 299"/>
          <p:cNvSpPr txBox="1">
            <a:spLocks noGrp="1"/>
          </p:cNvSpPr>
          <p:nvPr>
            <p:ph type="body" idx="1"/>
          </p:nvPr>
        </p:nvSpPr>
        <p:spPr>
          <a:xfrm>
            <a:off x="228600" y="1646236"/>
            <a:ext cx="8686800" cy="5440362"/>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dk1"/>
              </a:buClr>
              <a:buSzPct val="25000"/>
              <a:buFont typeface="Times New Roman"/>
              <a:buNone/>
            </a:pPr>
            <a:endParaRPr sz="2800" b="0" i="0" u="none" strike="noStrike" cap="none">
              <a:solidFill>
                <a:schemeClr val="dk1"/>
              </a:solidFill>
              <a:latin typeface="Times New Roman"/>
              <a:ea typeface="Times New Roman"/>
              <a:cs typeface="Times New Roman"/>
              <a:sym typeface="Times New Roman"/>
            </a:endParaRPr>
          </a:p>
          <a:p>
            <a:pPr marL="457200" marR="0" lvl="1" indent="0" algn="l" rtl="0">
              <a:lnSpc>
                <a:spcPct val="100000"/>
              </a:lnSpc>
              <a:spcBef>
                <a:spcPts val="560"/>
              </a:spcBef>
              <a:spcAft>
                <a:spcPts val="0"/>
              </a:spcAft>
              <a:buClr>
                <a:srgbClr val="FFFFFF"/>
              </a:buClr>
              <a:buSzPct val="100000"/>
              <a:buFont typeface="Times New Roman"/>
              <a:buChar char="–"/>
            </a:pPr>
            <a:r>
              <a:rPr lang="en-US" sz="2800" b="0" i="0" u="none" strike="noStrike" cap="none">
                <a:solidFill>
                  <a:srgbClr val="FFFFFF"/>
                </a:solidFill>
                <a:latin typeface="Times New Roman"/>
                <a:ea typeface="Times New Roman"/>
                <a:cs typeface="Times New Roman"/>
                <a:sym typeface="Times New Roman"/>
              </a:rPr>
              <a:t>His teachings have touched almost every Chinese student for the past two thousand years. </a:t>
            </a:r>
          </a:p>
          <a:p>
            <a:pPr marL="457200" marR="0" lvl="1" indent="0" algn="l" rtl="0">
              <a:lnSpc>
                <a:spcPct val="100000"/>
              </a:lnSpc>
              <a:spcBef>
                <a:spcPts val="560"/>
              </a:spcBef>
              <a:spcAft>
                <a:spcPts val="0"/>
              </a:spcAft>
              <a:buClr>
                <a:srgbClr val="FFFFFF"/>
              </a:buClr>
              <a:buSzPct val="100000"/>
              <a:buFont typeface="Times New Roman"/>
              <a:buChar char="–"/>
            </a:pPr>
            <a:r>
              <a:rPr lang="en-US" sz="2800" b="0" i="0" u="none" strike="noStrike" cap="none">
                <a:solidFill>
                  <a:srgbClr val="FFFFFF"/>
                </a:solidFill>
                <a:latin typeface="Times New Roman"/>
                <a:ea typeface="Times New Roman"/>
                <a:cs typeface="Times New Roman"/>
                <a:sym typeface="Times New Roman"/>
              </a:rPr>
              <a:t>Confucius believed that tradition was the key to peace, in this very unstable time.</a:t>
            </a:r>
          </a:p>
          <a:p>
            <a:pPr marL="457200" marR="0" lvl="1" indent="0" algn="l" rtl="0">
              <a:lnSpc>
                <a:spcPct val="100000"/>
              </a:lnSpc>
              <a:spcBef>
                <a:spcPts val="560"/>
              </a:spcBef>
              <a:spcAft>
                <a:spcPts val="0"/>
              </a:spcAft>
              <a:buClr>
                <a:srgbClr val="FFFFFF"/>
              </a:buClr>
              <a:buSzPct val="100000"/>
              <a:buFont typeface="Times New Roman"/>
              <a:buChar char="–"/>
            </a:pPr>
            <a:r>
              <a:rPr lang="en-US" sz="2800" b="0" i="0" u="none" strike="noStrike" cap="none">
                <a:solidFill>
                  <a:srgbClr val="FFFFFF"/>
                </a:solidFill>
                <a:latin typeface="Times New Roman"/>
                <a:ea typeface="Times New Roman"/>
                <a:cs typeface="Times New Roman"/>
                <a:sym typeface="Times New Roman"/>
              </a:rPr>
              <a:t>He believed that tradition would show them the way back to a happy China.</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FF"/>
              </a:solidFill>
              <a:latin typeface="Times New Roman"/>
              <a:ea typeface="Times New Roman"/>
              <a:cs typeface="Times New Roman"/>
              <a:sym typeface="Times New Roman"/>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11000" b="0" i="0" u="none" strike="noStrike" cap="none">
                <a:solidFill>
                  <a:srgbClr val="FFFF00"/>
                </a:solidFill>
                <a:latin typeface="Times New Roman"/>
                <a:ea typeface="Times New Roman"/>
                <a:cs typeface="Times New Roman"/>
                <a:sym typeface="Times New Roman"/>
              </a:rPr>
              <a:t>Confucianism</a:t>
            </a:r>
          </a:p>
        </p:txBody>
      </p:sp>
      <p:sp>
        <p:nvSpPr>
          <p:cNvPr id="305" name="Shape 305"/>
          <p:cNvSpPr txBox="1">
            <a:spLocks noGrp="1"/>
          </p:cNvSpPr>
          <p:nvPr>
            <p:ph type="body" idx="1"/>
          </p:nvPr>
        </p:nvSpPr>
        <p:spPr>
          <a:xfrm>
            <a:off x="228600" y="1646236"/>
            <a:ext cx="8686800" cy="5440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Confucius had Five Ideals that guided his thoughts:</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Jen</a:t>
            </a:r>
            <a:r>
              <a:rPr lang="en-US" sz="2800" b="0" i="0" u="none" strike="noStrike" cap="none">
                <a:solidFill>
                  <a:srgbClr val="FFFFFF"/>
                </a:solidFill>
                <a:latin typeface="Times New Roman"/>
                <a:ea typeface="Times New Roman"/>
                <a:cs typeface="Times New Roman"/>
                <a:sym typeface="Times New Roman"/>
              </a:rPr>
              <a:t>: Is the ideal way for one to carry oneself through life.  How you should be.</a:t>
            </a:r>
          </a:p>
          <a:p>
            <a:pPr marL="742950" marR="0" lvl="1" indent="-285750" algn="l" rtl="0">
              <a:lnSpc>
                <a:spcPct val="100000"/>
              </a:lnSpc>
              <a:spcBef>
                <a:spcPts val="560"/>
              </a:spcBef>
              <a:spcAft>
                <a:spcPts val="0"/>
              </a:spcAft>
              <a:buClr>
                <a:schemeClr val="dk1"/>
              </a:buClr>
              <a:buSzPct val="100000"/>
              <a:buFont typeface="Times New Roman"/>
              <a:buNone/>
            </a:pPr>
            <a:endParaRPr sz="2800" b="0" i="0" u="none" strike="noStrike" cap="none">
              <a:solidFill>
                <a:srgbClr val="FFFFFF"/>
              </a:solidFill>
              <a:latin typeface="Times New Roman"/>
              <a:ea typeface="Times New Roman"/>
              <a:cs typeface="Times New Roman"/>
              <a:sym typeface="Times New Roman"/>
            </a:endParaRP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Chu Tzu</a:t>
            </a:r>
            <a:r>
              <a:rPr lang="en-US" sz="2800" b="0" i="0" u="none" strike="noStrike" cap="none">
                <a:solidFill>
                  <a:srgbClr val="FFFFFF"/>
                </a:solidFill>
                <a:latin typeface="Times New Roman"/>
                <a:ea typeface="Times New Roman"/>
                <a:cs typeface="Times New Roman"/>
                <a:sym typeface="Times New Roman"/>
              </a:rPr>
              <a:t>: How a person should act.</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FF"/>
              </a:solidFill>
              <a:latin typeface="Times New Roman"/>
              <a:ea typeface="Times New Roman"/>
              <a:cs typeface="Times New Roman"/>
              <a:sym typeface="Times New Roman"/>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11000" b="0" i="0" u="none" strike="noStrike" cap="none">
                <a:solidFill>
                  <a:srgbClr val="FFFF00"/>
                </a:solidFill>
                <a:latin typeface="Times New Roman"/>
                <a:ea typeface="Times New Roman"/>
                <a:cs typeface="Times New Roman"/>
                <a:sym typeface="Times New Roman"/>
              </a:rPr>
              <a:t>Confucianism</a:t>
            </a:r>
          </a:p>
        </p:txBody>
      </p:sp>
      <p:sp>
        <p:nvSpPr>
          <p:cNvPr id="311" name="Shape 311"/>
          <p:cNvSpPr txBox="1">
            <a:spLocks noGrp="1"/>
          </p:cNvSpPr>
          <p:nvPr>
            <p:ph type="body" idx="1"/>
          </p:nvPr>
        </p:nvSpPr>
        <p:spPr>
          <a:xfrm>
            <a:off x="228600" y="1646236"/>
            <a:ext cx="8686800" cy="3535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Confucius had Five Ideals that guided his thoughts:</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Li</a:t>
            </a:r>
            <a:r>
              <a:rPr lang="en-US" sz="2800" b="0" i="0" u="none" strike="noStrike" cap="none">
                <a:solidFill>
                  <a:srgbClr val="FFFFFF"/>
                </a:solidFill>
                <a:latin typeface="Times New Roman"/>
                <a:ea typeface="Times New Roman"/>
                <a:cs typeface="Times New Roman"/>
                <a:sym typeface="Times New Roman"/>
              </a:rPr>
              <a:t>: The way things should be done. A father should be a father, and a ruler should be a ruler.</a:t>
            </a:r>
          </a:p>
        </p:txBody>
      </p:sp>
      <p:sp>
        <p:nvSpPr>
          <p:cNvPr id="312" name="Shape 312"/>
          <p:cNvSpPr txBox="1"/>
          <p:nvPr/>
        </p:nvSpPr>
        <p:spPr>
          <a:xfrm>
            <a:off x="228600" y="4846637"/>
            <a:ext cx="8686800" cy="3535362"/>
          </a:xfrm>
          <a:prstGeom prst="rect">
            <a:avLst/>
          </a:prstGeom>
          <a:noFill/>
          <a:ln>
            <a:noFill/>
          </a:ln>
        </p:spPr>
        <p:txBody>
          <a:bodyPr lIns="91425" tIns="45700" rIns="91425" bIns="45700" anchor="t" anchorCtr="0">
            <a:noAutofit/>
          </a:bodyPr>
          <a:lstStyle/>
          <a:p>
            <a:pPr marL="742950" marR="0" lvl="1" indent="-285750" algn="l" rtl="0">
              <a:lnSpc>
                <a:spcPct val="100000"/>
              </a:lnSpc>
              <a:spcBef>
                <a:spcPts val="0"/>
              </a:spcBef>
              <a:spcAft>
                <a:spcPts val="0"/>
              </a:spcAft>
              <a:buClr>
                <a:srgbClr val="FFFF00"/>
              </a:buClr>
              <a:buSzPct val="100000"/>
              <a:buFont typeface="Noto Sans Symbols"/>
              <a:buChar char="➢"/>
            </a:pPr>
            <a:r>
              <a:rPr lang="en-US" sz="2800" b="1" i="0" u="none" strike="noStrike" cap="none">
                <a:solidFill>
                  <a:srgbClr val="FFFF00"/>
                </a:solidFill>
                <a:latin typeface="Times New Roman"/>
                <a:ea typeface="Times New Roman"/>
                <a:cs typeface="Times New Roman"/>
                <a:sym typeface="Times New Roman"/>
              </a:rPr>
              <a:t>Te</a:t>
            </a:r>
            <a:r>
              <a:rPr lang="en-US" sz="2800" b="1" i="0" u="none" strike="noStrike" cap="none">
                <a:solidFill>
                  <a:srgbClr val="FFFFFF"/>
                </a:solidFill>
                <a:latin typeface="Times New Roman"/>
                <a:ea typeface="Times New Roman"/>
                <a:cs typeface="Times New Roman"/>
                <a:sym typeface="Times New Roman"/>
              </a:rPr>
              <a:t>: </a:t>
            </a:r>
            <a:r>
              <a:rPr lang="en-US" sz="2800" b="0" i="0" u="none" strike="noStrike" cap="none">
                <a:solidFill>
                  <a:srgbClr val="FFFFFF"/>
                </a:solidFill>
                <a:latin typeface="Times New Roman"/>
                <a:ea typeface="Times New Roman"/>
                <a:cs typeface="Times New Roman"/>
                <a:sym typeface="Times New Roman"/>
              </a:rPr>
              <a:t>Translates to “Power”.  How the people with power, use it.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11000" b="0" i="0" u="none" strike="noStrike" cap="none">
                <a:solidFill>
                  <a:schemeClr val="dk2"/>
                </a:solidFill>
                <a:latin typeface="Times New Roman"/>
                <a:ea typeface="Times New Roman"/>
                <a:cs typeface="Times New Roman"/>
                <a:sym typeface="Times New Roman"/>
              </a:rPr>
              <a:t>Confucianism</a:t>
            </a:r>
          </a:p>
        </p:txBody>
      </p:sp>
      <p:sp>
        <p:nvSpPr>
          <p:cNvPr id="318" name="Shape 318"/>
          <p:cNvSpPr txBox="1">
            <a:spLocks noGrp="1"/>
          </p:cNvSpPr>
          <p:nvPr>
            <p:ph type="body" idx="1"/>
          </p:nvPr>
        </p:nvSpPr>
        <p:spPr>
          <a:xfrm>
            <a:off x="228600" y="1646236"/>
            <a:ext cx="8686800" cy="5440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Confucius had Five Ideals that guided his thoughts:</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Wen</a:t>
            </a:r>
            <a:r>
              <a:rPr lang="en-US" sz="2800" b="0" i="0" u="none" strike="noStrike" cap="none">
                <a:solidFill>
                  <a:srgbClr val="FFFFFF"/>
                </a:solidFill>
                <a:latin typeface="Times New Roman"/>
                <a:ea typeface="Times New Roman"/>
                <a:cs typeface="Times New Roman"/>
                <a:sym typeface="Times New Roman"/>
              </a:rPr>
              <a:t>: Victory goes to the state with the highest culture.  Art is powerful.</a:t>
            </a:r>
          </a:p>
        </p:txBody>
      </p:sp>
      <p:pic>
        <p:nvPicPr>
          <p:cNvPr id="319" name="Shape 319" descr="lao-tzu-taoism"/>
          <p:cNvPicPr preferRelativeResize="0"/>
          <p:nvPr/>
        </p:nvPicPr>
        <p:blipFill rotWithShape="1">
          <a:blip r:embed="rId3">
            <a:alphaModFix/>
          </a:blip>
          <a:srcRect/>
          <a:stretch/>
        </p:blipFill>
        <p:spPr>
          <a:xfrm>
            <a:off x="381000" y="4086225"/>
            <a:ext cx="1904999" cy="2466974"/>
          </a:xfrm>
          <a:prstGeom prst="rect">
            <a:avLst/>
          </a:prstGeom>
          <a:noFill/>
          <a:ln w="25400" cap="flat" cmpd="sng">
            <a:solidFill>
              <a:schemeClr val="dk1"/>
            </a:solidFill>
            <a:prstDash val="solid"/>
            <a:miter/>
            <a:headEnd type="none" w="med" len="med"/>
            <a:tailEnd type="none" w="med" len="med"/>
          </a:ln>
        </p:spPr>
      </p:pic>
      <p:pic>
        <p:nvPicPr>
          <p:cNvPr id="320" name="Shape 320" descr="tao"/>
          <p:cNvPicPr preferRelativeResize="0"/>
          <p:nvPr/>
        </p:nvPicPr>
        <p:blipFill rotWithShape="1">
          <a:blip r:embed="rId4">
            <a:alphaModFix/>
          </a:blip>
          <a:srcRect/>
          <a:stretch/>
        </p:blipFill>
        <p:spPr>
          <a:xfrm>
            <a:off x="7162800" y="4038600"/>
            <a:ext cx="1668462" cy="2438399"/>
          </a:xfrm>
          <a:prstGeom prst="rect">
            <a:avLst/>
          </a:prstGeom>
          <a:noFill/>
          <a:ln w="25400" cap="flat" cmpd="sng">
            <a:solidFill>
              <a:schemeClr val="dk1"/>
            </a:solidFill>
            <a:prstDash val="solid"/>
            <a:miter/>
            <a:headEnd type="none" w="med" len="med"/>
            <a:tailEnd type="none" w="med" len="med"/>
          </a:ln>
        </p:spPr>
      </p:pic>
      <p:sp>
        <p:nvSpPr>
          <p:cNvPr id="321" name="Shape 321"/>
          <p:cNvSpPr txBox="1"/>
          <p:nvPr/>
        </p:nvSpPr>
        <p:spPr>
          <a:xfrm>
            <a:off x="2667000" y="4419600"/>
            <a:ext cx="4114800" cy="22272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2800" b="1" i="0" u="none">
                <a:solidFill>
                  <a:srgbClr val="FFFF00"/>
                </a:solidFill>
                <a:latin typeface="Arial"/>
                <a:ea typeface="Arial"/>
                <a:cs typeface="Arial"/>
                <a:sym typeface="Arial"/>
              </a:rPr>
              <a:t>China placed the scholar-bureaucrat at the top of its social scale, and its soldiers at the bottom.</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Confucianism</a:t>
            </a:r>
          </a:p>
        </p:txBody>
      </p:sp>
      <p:sp>
        <p:nvSpPr>
          <p:cNvPr id="327" name="Shape 327"/>
          <p:cNvSpPr txBox="1">
            <a:spLocks noGrp="1"/>
          </p:cNvSpPr>
          <p:nvPr>
            <p:ph type="body" idx="1"/>
          </p:nvPr>
        </p:nvSpPr>
        <p:spPr>
          <a:xfrm>
            <a:off x="484187" y="685800"/>
            <a:ext cx="7315200" cy="5791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None/>
            </a:pPr>
            <a:endParaRPr sz="3200" b="0" i="0" u="none">
              <a:solidFill>
                <a:srgbClr val="FFFFFF"/>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Confucius believed that </a:t>
            </a:r>
            <a:r>
              <a:rPr lang="en-US">
                <a:solidFill>
                  <a:srgbClr val="FFFFFF"/>
                </a:solidFill>
              </a:rPr>
              <a:t>without</a:t>
            </a:r>
            <a:r>
              <a:rPr lang="en-US" sz="3200" b="0" i="0" u="none">
                <a:solidFill>
                  <a:srgbClr val="FFFFFF"/>
                </a:solidFill>
                <a:latin typeface="Times New Roman"/>
                <a:ea typeface="Times New Roman"/>
                <a:cs typeface="Times New Roman"/>
                <a:sym typeface="Times New Roman"/>
              </a:rPr>
              <a:t> human relationships, there would be no self. </a:t>
            </a:r>
          </a:p>
          <a:p>
            <a:pPr marL="342900" marR="0" lvl="0" indent="-342900" algn="l" rtl="0">
              <a:lnSpc>
                <a:spcPct val="100000"/>
              </a:lnSpc>
              <a:spcBef>
                <a:spcPts val="640"/>
              </a:spcBef>
              <a:spcAft>
                <a:spcPts val="0"/>
              </a:spcAft>
              <a:buClr>
                <a:srgbClr val="FFFF00"/>
              </a:buClr>
              <a:buSzPct val="25000"/>
              <a:buFont typeface="Times New Roman"/>
              <a:buNone/>
            </a:pPr>
            <a:r>
              <a:rPr lang="en-US" sz="3200" b="0" i="0" u="none">
                <a:solidFill>
                  <a:srgbClr val="FFFF00"/>
                </a:solidFill>
                <a:latin typeface="Times New Roman"/>
                <a:ea typeface="Times New Roman"/>
                <a:cs typeface="Times New Roman"/>
                <a:sym typeface="Times New Roman"/>
              </a:rPr>
              <a:t>There are Five Constant relationships </a:t>
            </a:r>
          </a:p>
          <a:p>
            <a:pPr marL="342900" marR="0" lvl="0" indent="-342900" algn="l" rtl="0">
              <a:lnSpc>
                <a:spcPct val="100000"/>
              </a:lnSpc>
              <a:spcBef>
                <a:spcPts val="640"/>
              </a:spcBef>
              <a:spcAft>
                <a:spcPts val="0"/>
              </a:spcAft>
              <a:buClr>
                <a:srgbClr val="FFFF00"/>
              </a:buClr>
              <a:buSzPct val="25000"/>
              <a:buFont typeface="Times New Roman"/>
              <a:buNone/>
            </a:pPr>
            <a:r>
              <a:rPr lang="en-US" sz="3200" b="0" i="0" u="none">
                <a:solidFill>
                  <a:srgbClr val="FFFF00"/>
                </a:solidFill>
                <a:latin typeface="Times New Roman"/>
                <a:ea typeface="Times New Roman"/>
                <a:cs typeface="Times New Roman"/>
                <a:sym typeface="Times New Roman"/>
              </a:rPr>
              <a:t>in life:</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Parent and Child</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Husband and Wife</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Elder Sibling and Junior Sibling</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Elder Friend and Junior Friend</a:t>
            </a:r>
          </a:p>
          <a:p>
            <a:pPr marL="742950" marR="0" lvl="1" indent="-285750" algn="l" rtl="0">
              <a:lnSpc>
                <a:spcPct val="100000"/>
              </a:lnSpc>
              <a:spcBef>
                <a:spcPts val="560"/>
              </a:spcBef>
              <a:spcAft>
                <a:spcPts val="0"/>
              </a:spcAft>
              <a:buClr>
                <a:srgbClr val="FFFF00"/>
              </a:buClr>
              <a:buSzPct val="100000"/>
              <a:buFont typeface="Times New Roman"/>
              <a:buChar char="–"/>
            </a:pPr>
            <a:r>
              <a:rPr lang="en-US" sz="2800" b="0" i="0" u="none" strike="noStrike" cap="none">
                <a:solidFill>
                  <a:srgbClr val="FFFF00"/>
                </a:solidFill>
                <a:latin typeface="Times New Roman"/>
                <a:ea typeface="Times New Roman"/>
                <a:cs typeface="Times New Roman"/>
                <a:sym typeface="Times New Roman"/>
              </a:rPr>
              <a:t>Ruler and Subject</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00"/>
              </a:solidFill>
              <a:latin typeface="Times New Roman"/>
              <a:ea typeface="Times New Roman"/>
              <a:cs typeface="Times New Roman"/>
              <a:sym typeface="Times New Roman"/>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1143000" y="1122362"/>
            <a:ext cx="6858000" cy="23876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endParaRPr sz="6000" b="0" i="0" u="none" strike="noStrike" cap="none">
              <a:solidFill>
                <a:schemeClr val="dk2"/>
              </a:solidFill>
              <a:latin typeface="Times New Roman"/>
              <a:ea typeface="Times New Roman"/>
              <a:cs typeface="Times New Roman"/>
              <a:sym typeface="Times New Roman"/>
            </a:endParaRPr>
          </a:p>
        </p:txBody>
      </p:sp>
      <p:sp>
        <p:nvSpPr>
          <p:cNvPr id="333" name="Shape 333"/>
          <p:cNvSpPr txBox="1">
            <a:spLocks noGrp="1"/>
          </p:cNvSpPr>
          <p:nvPr>
            <p:ph type="subTitle" idx="1"/>
          </p:nvPr>
        </p:nvSpPr>
        <p:spPr>
          <a:xfrm>
            <a:off x="1143000" y="3602037"/>
            <a:ext cx="6858000" cy="16557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imes New Roman"/>
              <a:buNone/>
            </a:pPr>
            <a:endParaRPr sz="2400">
              <a:solidFill>
                <a:schemeClr val="dk1"/>
              </a:solidFill>
              <a:latin typeface="Times New Roman"/>
              <a:ea typeface="Times New Roman"/>
              <a:cs typeface="Times New Roman"/>
              <a:sym typeface="Times New Roman"/>
            </a:endParaRPr>
          </a:p>
        </p:txBody>
      </p:sp>
      <p:pic>
        <p:nvPicPr>
          <p:cNvPr id="334" name="Shape 334"/>
          <p:cNvPicPr preferRelativeResize="0"/>
          <p:nvPr/>
        </p:nvPicPr>
        <p:blipFill rotWithShape="1">
          <a:blip r:embed="rId3">
            <a:alphaModFix/>
          </a:blip>
          <a:srcRect/>
          <a:stretch/>
        </p:blipFill>
        <p:spPr>
          <a:xfrm>
            <a:off x="-1597" y="-998"/>
            <a:ext cx="9144000" cy="6857100"/>
          </a:xfrm>
          <a:prstGeom prst="rect">
            <a:avLst/>
          </a:prstGeom>
          <a:noFill/>
          <a:ln>
            <a:noFill/>
          </a:ln>
        </p:spPr>
      </p:pic>
      <p:sp>
        <p:nvSpPr>
          <p:cNvPr id="335" name="Shape 335"/>
          <p:cNvSpPr txBox="1"/>
          <p:nvPr/>
        </p:nvSpPr>
        <p:spPr>
          <a:xfrm rot="-1564715">
            <a:off x="7741141" y="4981632"/>
            <a:ext cx="1121920" cy="840432"/>
          </a:xfrm>
          <a:prstGeom prst="rect">
            <a:avLst/>
          </a:prstGeom>
          <a:noFill/>
          <a:ln>
            <a:noFill/>
          </a:ln>
        </p:spPr>
        <p:txBody>
          <a:bodyPr lIns="91425" tIns="91425" rIns="91425" bIns="91425" anchor="t" anchorCtr="0">
            <a:noAutofit/>
          </a:bodyPr>
          <a:lstStyle/>
          <a:p>
            <a:pPr lvl="0">
              <a:spcBef>
                <a:spcPts val="0"/>
              </a:spcBef>
              <a:buNone/>
            </a:pPr>
            <a:r>
              <a:rPr lang="en-US" b="1" u="sng">
                <a:hlinkClick r:id="rId4"/>
              </a:rPr>
              <a:t>CLICK 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0"/>
            <a:ext cx="82296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4400" b="1" i="0" u="none" strike="noStrike" cap="none">
                <a:solidFill>
                  <a:srgbClr val="FFFF00"/>
                </a:solidFill>
                <a:latin typeface="Times New Roman"/>
                <a:ea typeface="Times New Roman"/>
                <a:cs typeface="Times New Roman"/>
                <a:sym typeface="Times New Roman"/>
              </a:rPr>
              <a:t>What is polytheism?</a:t>
            </a:r>
          </a:p>
        </p:txBody>
      </p:sp>
      <p:sp>
        <p:nvSpPr>
          <p:cNvPr id="110" name="Shape 110"/>
          <p:cNvSpPr txBox="1">
            <a:spLocks noGrp="1"/>
          </p:cNvSpPr>
          <p:nvPr>
            <p:ph type="body" idx="1"/>
          </p:nvPr>
        </p:nvSpPr>
        <p:spPr>
          <a:xfrm>
            <a:off x="1143000" y="1219200"/>
            <a:ext cx="6324600" cy="49085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Times New Roman"/>
              <a:buNone/>
            </a:pPr>
            <a:endParaRPr sz="3200" b="1" i="0" u="none">
              <a:solidFill>
                <a:schemeClr val="dk1"/>
              </a:solidFill>
              <a:latin typeface="Times New Roman"/>
              <a:ea typeface="Times New Roman"/>
              <a:cs typeface="Times New Roman"/>
              <a:sym typeface="Times New Roman"/>
            </a:endParaRPr>
          </a:p>
          <a:p>
            <a:pPr marL="342900" marR="0" lvl="0" indent="-368300" algn="ctr" rtl="0">
              <a:lnSpc>
                <a:spcPct val="100000"/>
              </a:lnSpc>
              <a:spcBef>
                <a:spcPts val="640"/>
              </a:spcBef>
              <a:spcAft>
                <a:spcPts val="0"/>
              </a:spcAft>
              <a:buClr>
                <a:srgbClr val="FFFFFF"/>
              </a:buClr>
              <a:buSzPct val="100000"/>
              <a:buFont typeface="Times New Roman"/>
              <a:buChar char="•"/>
            </a:pPr>
            <a:r>
              <a:rPr lang="en-US" sz="3600" b="1" i="0" u="none">
                <a:solidFill>
                  <a:srgbClr val="FFFFFF"/>
                </a:solidFill>
                <a:latin typeface="Times New Roman"/>
                <a:ea typeface="Times New Roman"/>
                <a:cs typeface="Times New Roman"/>
                <a:sym typeface="Times New Roman"/>
              </a:rPr>
              <a:t>The belief in many gods</a:t>
            </a:r>
          </a:p>
          <a:p>
            <a:pPr marL="342900" marR="0" lvl="0" indent="-342900" algn="ctr" rtl="0">
              <a:lnSpc>
                <a:spcPct val="100000"/>
              </a:lnSpc>
              <a:spcBef>
                <a:spcPts val="640"/>
              </a:spcBef>
              <a:spcAft>
                <a:spcPts val="0"/>
              </a:spcAft>
              <a:buClr>
                <a:srgbClr val="FFFFFF"/>
              </a:buClr>
              <a:buSzPct val="25000"/>
              <a:buFont typeface="Times New Roman"/>
              <a:buNone/>
            </a:pPr>
            <a:r>
              <a:rPr lang="en-US" sz="3600" b="1" i="0" u="none">
                <a:solidFill>
                  <a:srgbClr val="FFFFFF"/>
                </a:solidFill>
                <a:latin typeface="Times New Roman"/>
                <a:ea typeface="Times New Roman"/>
                <a:cs typeface="Times New Roman"/>
                <a:sym typeface="Times New Roman"/>
              </a:rPr>
              <a:t>Poly = many</a:t>
            </a:r>
          </a:p>
          <a:p>
            <a:pPr marL="342900" marR="0" lvl="0" indent="-342900" algn="ctr" rtl="0">
              <a:lnSpc>
                <a:spcPct val="100000"/>
              </a:lnSpc>
              <a:spcBef>
                <a:spcPts val="640"/>
              </a:spcBef>
              <a:spcAft>
                <a:spcPts val="0"/>
              </a:spcAft>
              <a:buClr>
                <a:srgbClr val="FFFFFF"/>
              </a:buClr>
              <a:buSzPct val="25000"/>
              <a:buFont typeface="Times New Roman"/>
              <a:buNone/>
            </a:pPr>
            <a:r>
              <a:rPr lang="en-US" sz="3600" b="1" i="0" u="none">
                <a:solidFill>
                  <a:srgbClr val="FFFFFF"/>
                </a:solidFill>
                <a:latin typeface="Times New Roman"/>
                <a:ea typeface="Times New Roman"/>
                <a:cs typeface="Times New Roman"/>
                <a:sym typeface="Times New Roman"/>
              </a:rPr>
              <a:t>The =  god or deity</a:t>
            </a:r>
          </a:p>
          <a:p>
            <a:pPr marL="342900" marR="0" lvl="0" indent="-342900" algn="ctr" rtl="0">
              <a:lnSpc>
                <a:spcPct val="100000"/>
              </a:lnSpc>
              <a:spcBef>
                <a:spcPts val="640"/>
              </a:spcBef>
              <a:spcAft>
                <a:spcPts val="0"/>
              </a:spcAft>
              <a:buClr>
                <a:schemeClr val="dk1"/>
              </a:buClr>
              <a:buSzPct val="25000"/>
              <a:buFont typeface="Times New Roman"/>
              <a:buNone/>
            </a:pPr>
            <a:endParaRPr sz="3600" b="1" i="0" u="none">
              <a:solidFill>
                <a:srgbClr val="FFFFFF"/>
              </a:solidFill>
              <a:latin typeface="Times New Roman"/>
              <a:ea typeface="Times New Roman"/>
              <a:cs typeface="Times New Roman"/>
              <a:sym typeface="Times New Roman"/>
            </a:endParaRPr>
          </a:p>
          <a:p>
            <a:pPr marL="342900" marR="0" lvl="0" indent="-342900" algn="ctr" rtl="0">
              <a:lnSpc>
                <a:spcPct val="100000"/>
              </a:lnSpc>
              <a:spcBef>
                <a:spcPts val="640"/>
              </a:spcBef>
              <a:spcAft>
                <a:spcPts val="0"/>
              </a:spcAft>
              <a:buClr>
                <a:srgbClr val="FFFFFF"/>
              </a:buClr>
              <a:buSzPct val="25000"/>
              <a:buFont typeface="Times New Roman"/>
              <a:buNone/>
            </a:pPr>
            <a:r>
              <a:rPr lang="en-US" sz="3600" b="1" i="0" u="none">
                <a:solidFill>
                  <a:srgbClr val="FFFFFF"/>
                </a:solidFill>
                <a:latin typeface="Times New Roman"/>
                <a:ea typeface="Times New Roman"/>
                <a:cs typeface="Times New Roman"/>
                <a:sym typeface="Times New Roman"/>
              </a:rPr>
              <a:t>Deity – synonym for gods</a:t>
            </a:r>
          </a:p>
          <a:p>
            <a:pPr marL="342900" marR="0" lvl="0" indent="-342900" algn="ctr" rtl="0">
              <a:lnSpc>
                <a:spcPct val="100000"/>
              </a:lnSpc>
              <a:spcBef>
                <a:spcPts val="640"/>
              </a:spcBef>
              <a:spcAft>
                <a:spcPts val="0"/>
              </a:spcAft>
              <a:buClr>
                <a:srgbClr val="FFFFFF"/>
              </a:buClr>
              <a:buSzPct val="25000"/>
              <a:buFont typeface="Times New Roman"/>
              <a:buNone/>
            </a:pPr>
            <a:endParaRPr sz="3600" b="1">
              <a:solidFill>
                <a:srgbClr val="FFFFFF"/>
              </a:solidFill>
            </a:endParaRPr>
          </a:p>
          <a:p>
            <a:pPr marL="342900" marR="0" lvl="0" indent="-342900" algn="l" rtl="0">
              <a:lnSpc>
                <a:spcPct val="100000"/>
              </a:lnSpc>
              <a:spcBef>
                <a:spcPts val="640"/>
              </a:spcBef>
              <a:spcAft>
                <a:spcPts val="0"/>
              </a:spcAft>
              <a:buClr>
                <a:srgbClr val="FFFFFF"/>
              </a:buClr>
              <a:buSzPct val="25000"/>
              <a:buFont typeface="Times New Roman"/>
              <a:buNone/>
            </a:pPr>
            <a:endParaRPr b="1">
              <a:solidFill>
                <a:srgbClr val="FFFFFF"/>
              </a:solidFill>
            </a:endParaRPr>
          </a:p>
          <a:p>
            <a:pPr marL="342900" marR="0" lvl="0" indent="-342900" algn="l" rtl="0">
              <a:lnSpc>
                <a:spcPct val="100000"/>
              </a:lnSpc>
              <a:spcBef>
                <a:spcPts val="640"/>
              </a:spcBef>
              <a:spcAft>
                <a:spcPts val="0"/>
              </a:spcAft>
              <a:buClr>
                <a:srgbClr val="FFFFFF"/>
              </a:buClr>
              <a:buSzPct val="25000"/>
              <a:buFont typeface="Times New Roman"/>
              <a:buNone/>
            </a:pPr>
            <a:endParaRPr b="1">
              <a:solidFill>
                <a:srgbClr val="FFFFFF"/>
              </a:solidFill>
            </a:endParaRPr>
          </a:p>
          <a:p>
            <a:pPr marL="342900" marR="0" lvl="0" indent="-342900" algn="l" rtl="0">
              <a:spcBef>
                <a:spcPts val="640"/>
              </a:spcBef>
              <a:spcAft>
                <a:spcPts val="0"/>
              </a:spcAft>
              <a:buClr>
                <a:schemeClr val="dk1"/>
              </a:buClr>
              <a:buSzPct val="100000"/>
              <a:buFont typeface="Times New Roman"/>
              <a:buNone/>
            </a:pPr>
            <a:endParaRPr sz="3200" b="1" i="0" u="none">
              <a:solidFill>
                <a:srgbClr val="FFFFFF"/>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Taoism</a:t>
            </a:r>
          </a:p>
        </p:txBody>
      </p:sp>
      <p:sp>
        <p:nvSpPr>
          <p:cNvPr id="341" name="Shape 341"/>
          <p:cNvSpPr txBox="1"/>
          <p:nvPr/>
        </p:nvSpPr>
        <p:spPr>
          <a:xfrm>
            <a:off x="206375" y="1752600"/>
            <a:ext cx="8229600" cy="8239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4800" b="1" i="0" u="none">
                <a:solidFill>
                  <a:srgbClr val="FFFFFF"/>
                </a:solidFill>
                <a:latin typeface="Nunito"/>
                <a:ea typeface="Nunito"/>
                <a:cs typeface="Nunito"/>
                <a:sym typeface="Nunito"/>
              </a:rPr>
              <a:t>The father of Taoism</a:t>
            </a:r>
          </a:p>
        </p:txBody>
      </p:sp>
      <p:sp>
        <p:nvSpPr>
          <p:cNvPr id="342" name="Shape 342"/>
          <p:cNvSpPr txBox="1">
            <a:spLocks noGrp="1"/>
          </p:cNvSpPr>
          <p:nvPr>
            <p:ph type="body" idx="1"/>
          </p:nvPr>
        </p:nvSpPr>
        <p:spPr>
          <a:xfrm>
            <a:off x="228600" y="3322637"/>
            <a:ext cx="8229600" cy="20875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FF00"/>
              </a:buClr>
              <a:buSzPct val="100000"/>
              <a:buFont typeface="Times New Roman"/>
              <a:buChar char="•"/>
            </a:pPr>
            <a:r>
              <a:rPr lang="en-US" sz="3200" b="0" i="0" u="none">
                <a:solidFill>
                  <a:srgbClr val="FFFF00"/>
                </a:solidFill>
                <a:latin typeface="Times New Roman"/>
                <a:ea typeface="Times New Roman"/>
                <a:cs typeface="Times New Roman"/>
                <a:sym typeface="Times New Roman"/>
              </a:rPr>
              <a:t>Lao Tzu</a:t>
            </a:r>
            <a:r>
              <a:rPr lang="en-US" sz="3200" b="0" i="0" u="none">
                <a:solidFill>
                  <a:srgbClr val="FFFFFF"/>
                </a:solidFill>
                <a:latin typeface="Times New Roman"/>
                <a:ea typeface="Times New Roman"/>
                <a:cs typeface="Times New Roman"/>
                <a:sym typeface="Times New Roman"/>
              </a:rPr>
              <a:t>:</a:t>
            </a:r>
          </a:p>
          <a:p>
            <a:pPr marL="742950" marR="0" lvl="1" indent="-285750" algn="l" rtl="0">
              <a:lnSpc>
                <a:spcPct val="90000"/>
              </a:lnSpc>
              <a:spcBef>
                <a:spcPts val="560"/>
              </a:spcBef>
              <a:spcAft>
                <a:spcPts val="0"/>
              </a:spcAft>
              <a:buClr>
                <a:srgbClr val="FFFFFF"/>
              </a:buClr>
              <a:buSzPct val="100000"/>
              <a:buFont typeface="Times New Roman"/>
              <a:buChar char="–"/>
            </a:pPr>
            <a:r>
              <a:rPr lang="en-US" sz="2800" b="0" i="0" u="none" strike="noStrike" cap="none">
                <a:solidFill>
                  <a:srgbClr val="FFFFFF"/>
                </a:solidFill>
                <a:latin typeface="Times New Roman"/>
                <a:ea typeface="Times New Roman"/>
                <a:cs typeface="Times New Roman"/>
                <a:sym typeface="Times New Roman"/>
              </a:rPr>
              <a:t>Was born around 640 B.C.</a:t>
            </a:r>
          </a:p>
          <a:p>
            <a:pPr marL="742950" marR="0" lvl="1" indent="-285750" algn="l" rtl="0">
              <a:lnSpc>
                <a:spcPct val="90000"/>
              </a:lnSpc>
              <a:spcBef>
                <a:spcPts val="560"/>
              </a:spcBef>
              <a:spcAft>
                <a:spcPts val="0"/>
              </a:spcAft>
              <a:buClr>
                <a:srgbClr val="FFFFFF"/>
              </a:buClr>
              <a:buSzPct val="100000"/>
              <a:buFont typeface="Times New Roman"/>
              <a:buChar char="–"/>
            </a:pPr>
            <a:r>
              <a:rPr lang="en-US" sz="2800" b="0" i="0" u="none" strike="noStrike" cap="none">
                <a:solidFill>
                  <a:srgbClr val="FFFFFF"/>
                </a:solidFill>
                <a:latin typeface="Times New Roman"/>
                <a:ea typeface="Times New Roman"/>
                <a:cs typeface="Times New Roman"/>
                <a:sym typeface="Times New Roman"/>
              </a:rPr>
              <a:t>No one is really sure about </a:t>
            </a:r>
          </a:p>
          <a:p>
            <a:pPr marL="742950" marR="0" lvl="1" indent="-285750" algn="l" rtl="0">
              <a:lnSpc>
                <a:spcPct val="90000"/>
              </a:lnSpc>
              <a:spcBef>
                <a:spcPts val="560"/>
              </a:spcBef>
              <a:spcAft>
                <a:spcPts val="0"/>
              </a:spcAft>
              <a:buClr>
                <a:srgbClr val="FFFFFF"/>
              </a:buClr>
              <a:buSzPct val="25000"/>
              <a:buFont typeface="Times New Roman"/>
              <a:buNone/>
            </a:pPr>
            <a:r>
              <a:rPr lang="en-US" sz="2800" b="0" i="0" u="none" strike="noStrike" cap="none">
                <a:solidFill>
                  <a:srgbClr val="FFFFFF"/>
                </a:solidFill>
                <a:latin typeface="Times New Roman"/>
                <a:ea typeface="Times New Roman"/>
                <a:cs typeface="Times New Roman"/>
                <a:sym typeface="Times New Roman"/>
              </a:rPr>
              <a:t>any dates or places.</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FF"/>
              </a:solidFill>
              <a:latin typeface="Times New Roman"/>
              <a:ea typeface="Times New Roman"/>
              <a:cs typeface="Times New Roman"/>
              <a:sym typeface="Times New Roman"/>
            </a:endParaRPr>
          </a:p>
        </p:txBody>
      </p:sp>
      <p:pic>
        <p:nvPicPr>
          <p:cNvPr id="343" name="Shape 343" descr="lao-tzu-tao-taoism"/>
          <p:cNvPicPr preferRelativeResize="0"/>
          <p:nvPr/>
        </p:nvPicPr>
        <p:blipFill rotWithShape="1">
          <a:blip r:embed="rId3">
            <a:alphaModFix/>
          </a:blip>
          <a:srcRect/>
          <a:stretch/>
        </p:blipFill>
        <p:spPr>
          <a:xfrm>
            <a:off x="6400800" y="3352800"/>
            <a:ext cx="2381249" cy="3057525"/>
          </a:xfrm>
          <a:prstGeom prst="rect">
            <a:avLst/>
          </a:prstGeom>
          <a:noFill/>
          <a:ln w="25400" cap="flat" cmpd="sng">
            <a:solidFill>
              <a:schemeClr val="dk1"/>
            </a:solidFill>
            <a:prstDash val="solid"/>
            <a:miter/>
            <a:headEnd type="none" w="med" len="med"/>
            <a:tailEnd type="none" w="med" len="me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Effect transition="in" filter="fade">
                                      <p:cBhvr>
                                        <p:cTn id="7" dur="500"/>
                                        <p:tgtEl>
                                          <p:spTgt spid="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 calcmode="lin" valueType="num">
                                      <p:cBhvr additive="base">
                                        <p:cTn id="12" dur="500"/>
                                        <p:tgtEl>
                                          <p:spTgt spid="34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42">
                                            <p:txEl>
                                              <p:pRg st="1" end="1"/>
                                            </p:txEl>
                                          </p:spTgt>
                                        </p:tgtEl>
                                        <p:attrNameLst>
                                          <p:attrName>style.visibility</p:attrName>
                                        </p:attrNameLst>
                                      </p:cBhvr>
                                      <p:to>
                                        <p:strVal val="visible"/>
                                      </p:to>
                                    </p:set>
                                    <p:anim calcmode="lin" valueType="num">
                                      <p:cBhvr additive="base">
                                        <p:cTn id="17" dur="500"/>
                                        <p:tgtEl>
                                          <p:spTgt spid="34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42">
                                            <p:txEl>
                                              <p:pRg st="2" end="2"/>
                                            </p:txEl>
                                          </p:spTgt>
                                        </p:tgtEl>
                                        <p:attrNameLst>
                                          <p:attrName>style.visibility</p:attrName>
                                        </p:attrNameLst>
                                      </p:cBhvr>
                                      <p:to>
                                        <p:strVal val="visible"/>
                                      </p:to>
                                    </p:set>
                                    <p:anim calcmode="lin" valueType="num">
                                      <p:cBhvr additive="base">
                                        <p:cTn id="22" dur="500"/>
                                        <p:tgtEl>
                                          <p:spTgt spid="34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42">
                                            <p:txEl>
                                              <p:pRg st="3" end="3"/>
                                            </p:txEl>
                                          </p:spTgt>
                                        </p:tgtEl>
                                        <p:attrNameLst>
                                          <p:attrName>style.visibility</p:attrName>
                                        </p:attrNameLst>
                                      </p:cBhvr>
                                      <p:to>
                                        <p:strVal val="visible"/>
                                      </p:to>
                                    </p:set>
                                    <p:anim calcmode="lin" valueType="num">
                                      <p:cBhvr additive="base">
                                        <p:cTn id="27" dur="500"/>
                                        <p:tgtEl>
                                          <p:spTgt spid="34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42">
                                            <p:txEl>
                                              <p:pRg st="4" end="4"/>
                                            </p:txEl>
                                          </p:spTgt>
                                        </p:tgtEl>
                                        <p:attrNameLst>
                                          <p:attrName>style.visibility</p:attrName>
                                        </p:attrNameLst>
                                      </p:cBhvr>
                                      <p:to>
                                        <p:strVal val="visible"/>
                                      </p:to>
                                    </p:set>
                                    <p:anim calcmode="lin" valueType="num">
                                      <p:cBhvr additive="base">
                                        <p:cTn id="32" dur="500"/>
                                        <p:tgtEl>
                                          <p:spTgt spid="34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3"/>
                                        </p:tgtEl>
                                        <p:attrNameLst>
                                          <p:attrName>style.visibility</p:attrName>
                                        </p:attrNameLst>
                                      </p:cBhvr>
                                      <p:to>
                                        <p:strVal val="visible"/>
                                      </p:to>
                                    </p:set>
                                    <p:animEffect transition="in" filter="fade">
                                      <p:cBhvr>
                                        <p:cTn id="37" dur="2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Taoism</a:t>
            </a:r>
          </a:p>
        </p:txBody>
      </p:sp>
      <p:sp>
        <p:nvSpPr>
          <p:cNvPr id="349" name="Shape 349"/>
          <p:cNvSpPr txBox="1">
            <a:spLocks noGrp="1"/>
          </p:cNvSpPr>
          <p:nvPr>
            <p:ph type="body" idx="1"/>
          </p:nvPr>
        </p:nvSpPr>
        <p:spPr>
          <a:xfrm>
            <a:off x="228600" y="1524000"/>
            <a:ext cx="8686800" cy="4572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Is a philosophy or a way of life.</a:t>
            </a:r>
          </a:p>
          <a:p>
            <a:pPr marL="342900" marR="0" lvl="0" indent="-342900" algn="l" rtl="0">
              <a:lnSpc>
                <a:spcPct val="100000"/>
              </a:lnSpc>
              <a:spcBef>
                <a:spcPts val="64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It teaches the way to happiness if to “go with the flow” (find the easiest path to get things done).</a:t>
            </a:r>
          </a:p>
          <a:p>
            <a:pPr marL="342900" marR="0" lvl="0" indent="-342900" algn="l" rtl="0">
              <a:lnSpc>
                <a:spcPct val="100000"/>
              </a:lnSpc>
              <a:spcBef>
                <a:spcPts val="64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Everything alive in the universe shares a universal life force</a:t>
            </a:r>
          </a:p>
          <a:p>
            <a:pPr marL="342900" marR="0" lvl="0" indent="-342900" algn="l" rtl="0">
              <a:lnSpc>
                <a:spcPct val="100000"/>
              </a:lnSpc>
              <a:spcBef>
                <a:spcPts val="640"/>
              </a:spcBef>
              <a:spcAft>
                <a:spcPts val="0"/>
              </a:spcAft>
              <a:buClr>
                <a:srgbClr val="FFFFFF"/>
              </a:buClr>
              <a:buSzPct val="100000"/>
              <a:buFont typeface="Times New Roman"/>
              <a:buChar char="•"/>
            </a:pPr>
            <a:r>
              <a:rPr lang="en-US" sz="3200" b="0" i="0" u="none">
                <a:solidFill>
                  <a:srgbClr val="FFFFFF"/>
                </a:solidFill>
                <a:latin typeface="Times New Roman"/>
                <a:ea typeface="Times New Roman"/>
                <a:cs typeface="Times New Roman"/>
                <a:sym typeface="Times New Roman"/>
              </a:rPr>
              <a:t>The </a:t>
            </a:r>
            <a:r>
              <a:rPr lang="en-US" sz="3200" b="0" i="0" u="none">
                <a:solidFill>
                  <a:srgbClr val="FFFF00"/>
                </a:solidFill>
                <a:latin typeface="Times New Roman"/>
                <a:ea typeface="Times New Roman"/>
                <a:cs typeface="Times New Roman"/>
                <a:sym typeface="Times New Roman"/>
              </a:rPr>
              <a:t>Tao Te Ching </a:t>
            </a:r>
            <a:r>
              <a:rPr lang="en-US" sz="3200" b="0" i="0" u="none">
                <a:solidFill>
                  <a:srgbClr val="FFFFFF"/>
                </a:solidFill>
                <a:latin typeface="Times New Roman"/>
                <a:ea typeface="Times New Roman"/>
                <a:cs typeface="Times New Roman"/>
                <a:sym typeface="Times New Roman"/>
              </a:rPr>
              <a:t>is the Taoist bible.</a:t>
            </a:r>
          </a:p>
          <a:p>
            <a:pPr marL="457200" marR="0" lvl="1" indent="0" algn="l" rtl="0">
              <a:lnSpc>
                <a:spcPct val="100000"/>
              </a:lnSpc>
              <a:spcBef>
                <a:spcPts val="560"/>
              </a:spcBef>
              <a:spcAft>
                <a:spcPts val="0"/>
              </a:spcAft>
              <a:buClr>
                <a:schemeClr val="dk1"/>
              </a:buClr>
              <a:buSzPct val="25000"/>
              <a:buFont typeface="Times New Roman"/>
              <a:buNone/>
            </a:pPr>
            <a:r>
              <a:rPr lang="en-US" sz="2800" b="0" i="0" u="none" strike="noStrike" cap="none">
                <a:solidFill>
                  <a:schemeClr val="dk1"/>
                </a:solidFill>
                <a:latin typeface="Times New Roman"/>
                <a:ea typeface="Times New Roman"/>
                <a:cs typeface="Times New Roman"/>
                <a:sym typeface="Times New Roman"/>
              </a:rPr>
              <a:t>	-</a:t>
            </a:r>
            <a:r>
              <a:rPr lang="en-US" sz="2800" b="0" i="0" u="none" strike="noStrike" cap="none">
                <a:solidFill>
                  <a:srgbClr val="FFFFFF"/>
                </a:solidFill>
                <a:latin typeface="Times New Roman"/>
                <a:ea typeface="Times New Roman"/>
                <a:cs typeface="Times New Roman"/>
                <a:sym typeface="Times New Roman"/>
              </a:rPr>
              <a:t>It centers around the concept of </a:t>
            </a:r>
            <a:r>
              <a:rPr lang="en-US" sz="2800" b="0" i="0" u="none" strike="noStrike" cap="none">
                <a:solidFill>
                  <a:srgbClr val="FFFF00"/>
                </a:solidFill>
                <a:latin typeface="Times New Roman"/>
                <a:ea typeface="Times New Roman"/>
                <a:cs typeface="Times New Roman"/>
                <a:sym typeface="Times New Roman"/>
              </a:rPr>
              <a:t>Tao</a:t>
            </a:r>
            <a:r>
              <a:rPr lang="en-US" sz="2800" b="0" i="0" u="none" strike="noStrike" cap="none">
                <a:solidFill>
                  <a:srgbClr val="FFFFFF"/>
                </a:solidFill>
                <a:latin typeface="Times New Roman"/>
                <a:ea typeface="Times New Roman"/>
                <a:cs typeface="Times New Roman"/>
                <a:sym typeface="Times New Roman"/>
              </a:rPr>
              <a:t>, or the </a:t>
            </a:r>
            <a:r>
              <a:rPr lang="en-US" sz="2800" b="0" i="0" u="none" strike="noStrike" cap="none">
                <a:solidFill>
                  <a:srgbClr val="FFFF00"/>
                </a:solidFill>
                <a:latin typeface="Times New Roman"/>
                <a:ea typeface="Times New Roman"/>
                <a:cs typeface="Times New Roman"/>
                <a:sym typeface="Times New Roman"/>
              </a:rPr>
              <a:t>“path”</a:t>
            </a:r>
          </a:p>
          <a:p>
            <a:pPr marL="342900" marR="0" lvl="0" indent="-342900" algn="l" rtl="0">
              <a:spcBef>
                <a:spcPts val="560"/>
              </a:spcBef>
              <a:spcAft>
                <a:spcPts val="0"/>
              </a:spcAft>
              <a:buClr>
                <a:schemeClr val="dk1"/>
              </a:buClr>
              <a:buSzPct val="100000"/>
              <a:buFont typeface="Times New Roman"/>
              <a:buNone/>
            </a:pPr>
            <a:endParaRPr sz="2800" b="0" i="0" u="none" strike="noStrike" cap="none">
              <a:solidFill>
                <a:srgbClr val="FFFF00"/>
              </a:solidFill>
              <a:latin typeface="Times New Roman"/>
              <a:ea typeface="Times New Roman"/>
              <a:cs typeface="Times New Roman"/>
              <a:sym typeface="Times New Roman"/>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191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11000" b="0" i="0" u="none" strike="noStrike" cap="none">
                <a:solidFill>
                  <a:srgbClr val="FFFFFF"/>
                </a:solidFill>
                <a:latin typeface="Times New Roman"/>
                <a:ea typeface="Times New Roman"/>
                <a:cs typeface="Times New Roman"/>
                <a:sym typeface="Times New Roman"/>
              </a:rPr>
              <a:t>Taoism</a:t>
            </a:r>
          </a:p>
        </p:txBody>
      </p:sp>
      <p:sp>
        <p:nvSpPr>
          <p:cNvPr id="355" name="Shape 355"/>
          <p:cNvSpPr txBox="1">
            <a:spLocks noGrp="1"/>
          </p:cNvSpPr>
          <p:nvPr>
            <p:ph type="body" idx="1"/>
          </p:nvPr>
        </p:nvSpPr>
        <p:spPr>
          <a:xfrm>
            <a:off x="190500" y="1417637"/>
            <a:ext cx="8686800" cy="54403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The Taoist believe in opposites, and that things in nature have a way of working themselves out.</a:t>
            </a:r>
          </a:p>
          <a:p>
            <a:pPr marL="342900" marR="0" lvl="0" indent="-34290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The </a:t>
            </a:r>
            <a:r>
              <a:rPr lang="en-US" sz="2800" b="0" i="0" u="none">
                <a:solidFill>
                  <a:srgbClr val="FFFF00"/>
                </a:solidFill>
                <a:latin typeface="Times New Roman"/>
                <a:ea typeface="Times New Roman"/>
                <a:cs typeface="Times New Roman"/>
                <a:sym typeface="Times New Roman"/>
              </a:rPr>
              <a:t>yin </a:t>
            </a:r>
            <a:r>
              <a:rPr lang="en-US" sz="2800" b="0" i="0" u="none">
                <a:solidFill>
                  <a:srgbClr val="FFFFFF"/>
                </a:solidFill>
                <a:latin typeface="Times New Roman"/>
                <a:ea typeface="Times New Roman"/>
                <a:cs typeface="Times New Roman"/>
                <a:sym typeface="Times New Roman"/>
              </a:rPr>
              <a:t>(the dark side) is the side of </a:t>
            </a:r>
            <a:r>
              <a:rPr lang="en-US" sz="2800" b="0" i="0" u="sng">
                <a:solidFill>
                  <a:schemeClr val="hlink"/>
                </a:solidFill>
                <a:latin typeface="Times New Roman"/>
                <a:ea typeface="Times New Roman"/>
                <a:cs typeface="Times New Roman"/>
                <a:sym typeface="Times New Roman"/>
                <a:hlinkClick r:id="rId3"/>
              </a:rPr>
              <a:t>women</a:t>
            </a:r>
            <a:r>
              <a:rPr lang="en-US" sz="2800" b="0" i="0" u="none">
                <a:solidFill>
                  <a:srgbClr val="FFFFFF"/>
                </a:solidFill>
                <a:latin typeface="Times New Roman"/>
                <a:ea typeface="Times New Roman"/>
                <a:cs typeface="Times New Roman"/>
                <a:sym typeface="Times New Roman"/>
              </a:rPr>
              <a:t>, the</a:t>
            </a:r>
            <a:r>
              <a:rPr lang="en-US" sz="2800" b="0" i="0" u="sng">
                <a:solidFill>
                  <a:schemeClr val="hlink"/>
                </a:solidFill>
                <a:latin typeface="Times New Roman"/>
                <a:ea typeface="Times New Roman"/>
                <a:cs typeface="Times New Roman"/>
                <a:sym typeface="Times New Roman"/>
                <a:hlinkClick r:id="rId4"/>
              </a:rPr>
              <a:t>moon</a:t>
            </a:r>
            <a:r>
              <a:rPr lang="en-US" sz="2800" b="0" i="0" u="none">
                <a:solidFill>
                  <a:srgbClr val="FFFFFF"/>
                </a:solidFill>
                <a:latin typeface="Times New Roman"/>
                <a:ea typeface="Times New Roman"/>
                <a:cs typeface="Times New Roman"/>
                <a:sym typeface="Times New Roman"/>
              </a:rPr>
              <a:t>, things that are still like ponds, and death.</a:t>
            </a:r>
          </a:p>
          <a:p>
            <a:pPr marL="342900" marR="0" lvl="0" indent="-34290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The </a:t>
            </a:r>
            <a:r>
              <a:rPr lang="en-US" sz="2800" b="0" i="0" u="none">
                <a:solidFill>
                  <a:srgbClr val="FFFF00"/>
                </a:solidFill>
                <a:latin typeface="Times New Roman"/>
                <a:ea typeface="Times New Roman"/>
                <a:cs typeface="Times New Roman"/>
                <a:sym typeface="Times New Roman"/>
              </a:rPr>
              <a:t>yang</a:t>
            </a:r>
            <a:r>
              <a:rPr lang="en-US" sz="2800" b="0" i="0" u="none">
                <a:solidFill>
                  <a:srgbClr val="FFFFFF"/>
                </a:solidFill>
                <a:latin typeface="Times New Roman"/>
                <a:ea typeface="Times New Roman"/>
                <a:cs typeface="Times New Roman"/>
                <a:sym typeface="Times New Roman"/>
              </a:rPr>
              <a:t> (the light side) is the side of men, the sun, things that move like rivers, </a:t>
            </a:r>
            <a:r>
              <a:rPr lang="en-US" sz="2800" b="0" i="0" u="sng">
                <a:solidFill>
                  <a:schemeClr val="hlink"/>
                </a:solidFill>
                <a:latin typeface="Times New Roman"/>
                <a:ea typeface="Times New Roman"/>
                <a:cs typeface="Times New Roman"/>
                <a:sym typeface="Times New Roman"/>
                <a:hlinkClick r:id="rId5"/>
              </a:rPr>
              <a:t>dragons</a:t>
            </a:r>
            <a:r>
              <a:rPr lang="en-US" sz="2800" b="0" i="0" u="none">
                <a:solidFill>
                  <a:srgbClr val="FFFFFF"/>
                </a:solidFill>
                <a:latin typeface="Times New Roman"/>
                <a:ea typeface="Times New Roman"/>
                <a:cs typeface="Times New Roman"/>
                <a:sym typeface="Times New Roman"/>
              </a:rPr>
              <a:t>, and creation and </a:t>
            </a:r>
            <a:r>
              <a:rPr lang="en-US" sz="2800" b="0" i="0" u="sng">
                <a:solidFill>
                  <a:schemeClr val="hlink"/>
                </a:solidFill>
                <a:latin typeface="Times New Roman"/>
                <a:ea typeface="Times New Roman"/>
                <a:cs typeface="Times New Roman"/>
                <a:sym typeface="Times New Roman"/>
                <a:hlinkClick r:id="rId6"/>
              </a:rPr>
              <a:t>birth</a:t>
            </a:r>
            <a:r>
              <a:rPr lang="en-US" sz="2800" b="0" i="0" u="none">
                <a:solidFill>
                  <a:srgbClr val="FFFFFF"/>
                </a:solidFill>
                <a:latin typeface="Times New Roman"/>
                <a:ea typeface="Times New Roman"/>
                <a:cs typeface="Times New Roman"/>
                <a:sym typeface="Times New Roman"/>
              </a:rPr>
              <a:t>. </a:t>
            </a:r>
          </a:p>
          <a:p>
            <a:pPr marL="342900" marR="0" lvl="0" indent="-34290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Everyone has some yin and yang in them and it’s important to keep them balanced.</a:t>
            </a:r>
          </a:p>
        </p:txBody>
      </p:sp>
      <p:pic>
        <p:nvPicPr>
          <p:cNvPr id="356" name="Shape 356"/>
          <p:cNvPicPr preferRelativeResize="0"/>
          <p:nvPr/>
        </p:nvPicPr>
        <p:blipFill rotWithShape="1">
          <a:blip r:embed="rId7">
            <a:alphaModFix/>
          </a:blip>
          <a:srcRect/>
          <a:stretch/>
        </p:blipFill>
        <p:spPr>
          <a:xfrm>
            <a:off x="6781800" y="0"/>
            <a:ext cx="1158874" cy="1158874"/>
          </a:xfrm>
          <a:prstGeom prst="rect">
            <a:avLst/>
          </a:prstGeom>
          <a:noFill/>
          <a:ln w="25400" cap="flat" cmpd="sng">
            <a:solidFill>
              <a:schemeClr val="dk1"/>
            </a:solidFill>
            <a:prstDash val="solid"/>
            <a:miter/>
            <a:headEnd type="none" w="med" len="med"/>
            <a:tailEnd type="none" w="med" len="me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rotWithShape="1">
          <a:blip r:embed="rId3">
            <a:alphaModFix/>
          </a:blip>
          <a:srcRect/>
          <a:stretch/>
        </p:blipFill>
        <p:spPr>
          <a:xfrm>
            <a:off x="2286800" y="1848336"/>
            <a:ext cx="4570500" cy="3427500"/>
          </a:xfrm>
          <a:prstGeom prst="rect">
            <a:avLst/>
          </a:prstGeom>
          <a:noFill/>
          <a:ln>
            <a:noFill/>
          </a:ln>
        </p:spPr>
      </p:pic>
      <p:sp>
        <p:nvSpPr>
          <p:cNvPr id="362" name="Shape 362"/>
          <p:cNvSpPr txBox="1"/>
          <p:nvPr/>
        </p:nvSpPr>
        <p:spPr>
          <a:xfrm>
            <a:off x="2386050" y="5597450"/>
            <a:ext cx="4231800" cy="495300"/>
          </a:xfrm>
          <a:prstGeom prst="rect">
            <a:avLst/>
          </a:prstGeom>
          <a:noFill/>
          <a:ln>
            <a:noFill/>
          </a:ln>
        </p:spPr>
        <p:txBody>
          <a:bodyPr lIns="91425" tIns="91425" rIns="91425" bIns="91425" anchor="t" anchorCtr="0">
            <a:noAutofit/>
          </a:bodyPr>
          <a:lstStyle/>
          <a:p>
            <a:pPr lvl="0" algn="ctr">
              <a:spcBef>
                <a:spcPts val="0"/>
              </a:spcBef>
              <a:buNone/>
            </a:pPr>
            <a:r>
              <a:rPr lang="en-US" b="1" u="sng">
                <a:solidFill>
                  <a:schemeClr val="hlink"/>
                </a:solidFill>
                <a:hlinkClick r:id="rId4"/>
              </a:rPr>
              <a:t>CLICK 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ctrTitle"/>
          </p:nvPr>
        </p:nvSpPr>
        <p:spPr>
          <a:xfrm>
            <a:off x="1143000" y="1122362"/>
            <a:ext cx="6858000" cy="238760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endParaRPr sz="6000" b="0" i="0" u="none" strike="noStrike" cap="none">
              <a:solidFill>
                <a:schemeClr val="dk2"/>
              </a:solidFill>
              <a:latin typeface="Times New Roman"/>
              <a:ea typeface="Times New Roman"/>
              <a:cs typeface="Times New Roman"/>
              <a:sym typeface="Times New Roman"/>
            </a:endParaRPr>
          </a:p>
        </p:txBody>
      </p:sp>
      <p:sp>
        <p:nvSpPr>
          <p:cNvPr id="368" name="Shape 368"/>
          <p:cNvSpPr txBox="1">
            <a:spLocks noGrp="1"/>
          </p:cNvSpPr>
          <p:nvPr>
            <p:ph type="subTitle" idx="1"/>
          </p:nvPr>
        </p:nvSpPr>
        <p:spPr>
          <a:xfrm>
            <a:off x="1143000" y="3602037"/>
            <a:ext cx="6858000" cy="16557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imes New Roman"/>
              <a:buNone/>
            </a:pPr>
            <a:endParaRPr sz="2400">
              <a:solidFill>
                <a:schemeClr val="dk1"/>
              </a:solidFill>
              <a:latin typeface="Times New Roman"/>
              <a:ea typeface="Times New Roman"/>
              <a:cs typeface="Times New Roman"/>
              <a:sym typeface="Times New Roman"/>
            </a:endParaRPr>
          </a:p>
        </p:txBody>
      </p:sp>
      <p:pic>
        <p:nvPicPr>
          <p:cNvPr id="369" name="Shape 369"/>
          <p:cNvPicPr preferRelativeResize="0"/>
          <p:nvPr/>
        </p:nvPicPr>
        <p:blipFill rotWithShape="1">
          <a:blip r:embed="rId3">
            <a:alphaModFix/>
          </a:blip>
          <a:srcRect/>
          <a:stretch/>
        </p:blipFill>
        <p:spPr>
          <a:xfrm>
            <a:off x="2286000" y="1714500"/>
            <a:ext cx="4570411" cy="3427412"/>
          </a:xfrm>
          <a:prstGeom prst="rect">
            <a:avLst/>
          </a:prstGeom>
          <a:noFill/>
          <a:ln>
            <a:noFill/>
          </a:ln>
        </p:spPr>
      </p:pic>
      <p:sp>
        <p:nvSpPr>
          <p:cNvPr id="370" name="Shape 370"/>
          <p:cNvSpPr txBox="1"/>
          <p:nvPr/>
        </p:nvSpPr>
        <p:spPr>
          <a:xfrm>
            <a:off x="2356025" y="5657475"/>
            <a:ext cx="3976800" cy="585300"/>
          </a:xfrm>
          <a:prstGeom prst="rect">
            <a:avLst/>
          </a:prstGeom>
          <a:noFill/>
          <a:ln>
            <a:noFill/>
          </a:ln>
        </p:spPr>
        <p:txBody>
          <a:bodyPr lIns="91425" tIns="91425" rIns="91425" bIns="91425" anchor="t" anchorCtr="0">
            <a:noAutofit/>
          </a:bodyPr>
          <a:lstStyle/>
          <a:p>
            <a:pPr lvl="0" algn="ctr">
              <a:spcBef>
                <a:spcPts val="0"/>
              </a:spcBef>
              <a:buNone/>
            </a:pPr>
            <a:r>
              <a:rPr lang="en-US" b="1" u="sng">
                <a:solidFill>
                  <a:schemeClr val="hlink"/>
                </a:solidFill>
                <a:hlinkClick r:id="rId4"/>
              </a:rPr>
              <a:t>CLICK 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ctrTitle"/>
          </p:nvPr>
        </p:nvSpPr>
        <p:spPr>
          <a:xfrm>
            <a:off x="152400" y="273050"/>
            <a:ext cx="3886200" cy="431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3200" b="0" i="0" u="none" strike="noStrike" cap="none">
                <a:solidFill>
                  <a:srgbClr val="FFFF00"/>
                </a:solidFill>
                <a:latin typeface="Times New Roman"/>
                <a:ea typeface="Times New Roman"/>
                <a:cs typeface="Times New Roman"/>
                <a:sym typeface="Times New Roman"/>
              </a:rPr>
              <a:t>Shinto</a:t>
            </a:r>
          </a:p>
        </p:txBody>
      </p:sp>
      <p:sp>
        <p:nvSpPr>
          <p:cNvPr id="376" name="Shape 376"/>
          <p:cNvSpPr txBox="1">
            <a:spLocks noGrp="1"/>
          </p:cNvSpPr>
          <p:nvPr>
            <p:ph type="subTitle" idx="1"/>
          </p:nvPr>
        </p:nvSpPr>
        <p:spPr>
          <a:xfrm>
            <a:off x="228600" y="395287"/>
            <a:ext cx="8569325" cy="5761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endParaRPr sz="2400" b="0" i="0" u="none">
              <a:solidFill>
                <a:srgbClr val="FFFFFF"/>
              </a:solidFill>
              <a:latin typeface="Times New Roman"/>
              <a:ea typeface="Times New Roman"/>
              <a:cs typeface="Times New Roman"/>
              <a:sym typeface="Times New Roman"/>
            </a:endParaRPr>
          </a:p>
          <a:p>
            <a:pPr marL="457200" marR="0" lvl="1" indent="0" algn="l" rtl="0">
              <a:lnSpc>
                <a:spcPct val="100000"/>
              </a:lnSpc>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t>
            </a:r>
            <a:r>
              <a:rPr lang="en-US" sz="2000" b="0" i="0" u="none" strike="noStrike" cap="none">
                <a:solidFill>
                  <a:srgbClr val="FFFF00"/>
                </a:solidFill>
                <a:latin typeface="Times New Roman"/>
                <a:ea typeface="Times New Roman"/>
                <a:cs typeface="Times New Roman"/>
                <a:sym typeface="Times New Roman"/>
              </a:rPr>
              <a:t>the way of the gods</a:t>
            </a:r>
            <a:r>
              <a:rPr lang="en-US" sz="2000" b="0" i="0" u="none" strike="noStrike" cap="none">
                <a:solidFill>
                  <a:srgbClr val="FFFF00"/>
                </a:solidFill>
                <a:latin typeface="Arial"/>
                <a:ea typeface="Arial"/>
                <a:cs typeface="Arial"/>
                <a:sym typeface="Arial"/>
              </a:rPr>
              <a:t>”</a:t>
            </a:r>
          </a:p>
          <a:p>
            <a:pPr marL="0" marR="0" lvl="0" indent="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The indigenous faith of Japan, since ancient times</a:t>
            </a:r>
          </a:p>
          <a:p>
            <a:pPr marL="0" marR="0" lvl="0" indent="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Shinto is a </a:t>
            </a:r>
            <a:r>
              <a:rPr lang="en-US" sz="2800" b="0" i="0" u="none">
                <a:solidFill>
                  <a:srgbClr val="FFFFFF"/>
                </a:solidFill>
                <a:latin typeface="Arial"/>
                <a:ea typeface="Arial"/>
                <a:cs typeface="Arial"/>
                <a:sym typeface="Arial"/>
              </a:rPr>
              <a:t>“</a:t>
            </a:r>
            <a:r>
              <a:rPr lang="en-US" sz="2800" b="0" i="0" u="none">
                <a:solidFill>
                  <a:srgbClr val="FFFFFF"/>
                </a:solidFill>
                <a:latin typeface="Times New Roman"/>
                <a:ea typeface="Times New Roman"/>
                <a:cs typeface="Times New Roman"/>
                <a:sym typeface="Times New Roman"/>
              </a:rPr>
              <a:t>symbol</a:t>
            </a:r>
            <a:r>
              <a:rPr lang="en-US" sz="2800" b="0" i="0" u="none">
                <a:solidFill>
                  <a:srgbClr val="FFFFFF"/>
                </a:solidFill>
                <a:latin typeface="Arial"/>
                <a:ea typeface="Arial"/>
                <a:cs typeface="Arial"/>
                <a:sym typeface="Arial"/>
              </a:rPr>
              <a:t>”</a:t>
            </a:r>
            <a:r>
              <a:rPr lang="en-US" sz="2800" b="0" i="0" u="none">
                <a:solidFill>
                  <a:srgbClr val="FFFFFF"/>
                </a:solidFill>
                <a:latin typeface="Times New Roman"/>
                <a:ea typeface="Times New Roman"/>
                <a:cs typeface="Times New Roman"/>
                <a:sym typeface="Times New Roman"/>
              </a:rPr>
              <a:t> of Japanese identity, and expresses a religious faith about Japan and its past</a:t>
            </a:r>
          </a:p>
          <a:p>
            <a:pPr marL="0" marR="0" lvl="0" indent="0" algn="l" rtl="0">
              <a:lnSpc>
                <a:spcPct val="100000"/>
              </a:lnSpc>
              <a:spcBef>
                <a:spcPts val="560"/>
              </a:spcBef>
              <a:spcAft>
                <a:spcPts val="0"/>
              </a:spcAft>
              <a:buClr>
                <a:schemeClr val="dk1"/>
              </a:buClr>
              <a:buSzPct val="100000"/>
              <a:buFont typeface="Times New Roman"/>
              <a:buNone/>
            </a:pPr>
            <a:endParaRPr sz="2800" b="0" i="0" u="none">
              <a:solidFill>
                <a:srgbClr val="FFFFFF"/>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rgbClr val="FFFFFF"/>
              </a:buClr>
              <a:buSzPct val="100000"/>
              <a:buFont typeface="Times New Roman"/>
              <a:buChar char="•"/>
            </a:pPr>
            <a:r>
              <a:rPr lang="en-US" sz="2800" b="0" i="0" u="none">
                <a:solidFill>
                  <a:srgbClr val="FFFFFF"/>
                </a:solidFill>
                <a:latin typeface="Times New Roman"/>
                <a:ea typeface="Times New Roman"/>
                <a:cs typeface="Times New Roman"/>
                <a:sym typeface="Times New Roman"/>
              </a:rPr>
              <a:t>The central symbol of shinto is the </a:t>
            </a:r>
            <a:r>
              <a:rPr lang="en-US" sz="2800" b="0" i="0" u="none">
                <a:solidFill>
                  <a:srgbClr val="FFFFFF"/>
                </a:solidFill>
                <a:latin typeface="Arial"/>
                <a:ea typeface="Arial"/>
                <a:cs typeface="Arial"/>
                <a:sym typeface="Arial"/>
              </a:rPr>
              <a:t>“</a:t>
            </a:r>
            <a:r>
              <a:rPr lang="en-US" sz="2800" b="0" i="0" u="none">
                <a:solidFill>
                  <a:srgbClr val="FFFF00"/>
                </a:solidFill>
                <a:latin typeface="Times New Roman"/>
                <a:ea typeface="Times New Roman"/>
                <a:cs typeface="Times New Roman"/>
                <a:sym typeface="Times New Roman"/>
              </a:rPr>
              <a:t>torii gate</a:t>
            </a:r>
            <a:r>
              <a:rPr lang="en-US" sz="2800" b="0" i="0" u="none">
                <a:solidFill>
                  <a:srgbClr val="FFFFFF"/>
                </a:solidFill>
                <a:latin typeface="Arial"/>
                <a:ea typeface="Arial"/>
                <a:cs typeface="Arial"/>
                <a:sym typeface="Arial"/>
              </a:rPr>
              <a:t>”</a:t>
            </a:r>
            <a:r>
              <a:rPr lang="en-US" sz="2800" b="0" i="0" u="none">
                <a:solidFill>
                  <a:srgbClr val="FFFFFF"/>
                </a:solidFill>
                <a:latin typeface="Times New Roman"/>
                <a:ea typeface="Times New Roman"/>
                <a:cs typeface="Times New Roman"/>
                <a:sym typeface="Times New Roman"/>
              </a:rPr>
              <a:t> (2 uprights and a cross beam)</a:t>
            </a:r>
          </a:p>
          <a:p>
            <a:pPr marL="0" marR="0" lvl="0" indent="0" algn="ctr" rtl="0">
              <a:spcBef>
                <a:spcPts val="560"/>
              </a:spcBef>
              <a:spcAft>
                <a:spcPts val="0"/>
              </a:spcAft>
              <a:buClr>
                <a:schemeClr val="dk1"/>
              </a:buClr>
              <a:buSzPct val="25000"/>
              <a:buFont typeface="Times New Roman"/>
              <a:buNone/>
            </a:pPr>
            <a:endParaRPr sz="2800" b="0" i="0" u="none">
              <a:solidFill>
                <a:srgbClr val="FFFFFF"/>
              </a:solidFill>
              <a:latin typeface="Times New Roman"/>
              <a:ea typeface="Times New Roman"/>
              <a:cs typeface="Times New Roman"/>
              <a:sym typeface="Times New Roman"/>
            </a:endParaRPr>
          </a:p>
        </p:txBody>
      </p:sp>
      <p:pic>
        <p:nvPicPr>
          <p:cNvPr id="377" name="Shape 377" descr="http://oakcliff.advocatemag.com/wp-content/uploads/2015/10/Torii_gate_of_Suzumigaoka_Hachiman-jinja_shrine.jpg"/>
          <p:cNvPicPr preferRelativeResize="0"/>
          <p:nvPr/>
        </p:nvPicPr>
        <p:blipFill rotWithShape="1">
          <a:blip r:embed="rId3">
            <a:alphaModFix/>
          </a:blip>
          <a:srcRect/>
          <a:stretch/>
        </p:blipFill>
        <p:spPr>
          <a:xfrm>
            <a:off x="5410200" y="76200"/>
            <a:ext cx="1676399" cy="12572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76200"/>
            <a:ext cx="8229600" cy="41751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1600" b="0" i="0" u="none" strike="noStrike" cap="none">
                <a:solidFill>
                  <a:srgbClr val="FFFF00"/>
                </a:solidFill>
                <a:latin typeface="Times New Roman"/>
                <a:ea typeface="Times New Roman"/>
                <a:cs typeface="Times New Roman"/>
                <a:sym typeface="Times New Roman"/>
              </a:rPr>
              <a:t>FACTS</a:t>
            </a:r>
          </a:p>
        </p:txBody>
      </p:sp>
      <p:sp>
        <p:nvSpPr>
          <p:cNvPr id="383" name="Shape 383"/>
          <p:cNvSpPr txBox="1">
            <a:spLocks noGrp="1"/>
          </p:cNvSpPr>
          <p:nvPr>
            <p:ph type="body" idx="1"/>
          </p:nvPr>
        </p:nvSpPr>
        <p:spPr>
          <a:xfrm>
            <a:off x="457200" y="493712"/>
            <a:ext cx="8229600" cy="576103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A very loosely-organized religion</a:t>
            </a:r>
          </a:p>
          <a:p>
            <a:pPr marL="742950" marR="0" lvl="1" indent="-285750" algn="l" rtl="0">
              <a:lnSpc>
                <a:spcPct val="9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founder</a:t>
            </a:r>
          </a:p>
          <a:p>
            <a:pPr marL="742950" marR="0" lvl="1" indent="-285750" algn="l" rtl="0">
              <a:lnSpc>
                <a:spcPct val="9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official sacred scripture</a:t>
            </a:r>
          </a:p>
          <a:p>
            <a:pPr marL="742950" marR="0" lvl="1" indent="-285750" algn="l" rtl="0">
              <a:lnSpc>
                <a:spcPct val="9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fixed moral code</a:t>
            </a:r>
          </a:p>
          <a:p>
            <a:pPr marL="742950" marR="0" lvl="1" indent="-285750" algn="l" rtl="0">
              <a:lnSpc>
                <a:spcPct val="9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belief in original sin or original ignorance</a:t>
            </a:r>
          </a:p>
          <a:p>
            <a:pPr marL="742950" marR="0" lvl="1" indent="-285750" algn="l" rtl="0">
              <a:lnSpc>
                <a:spcPct val="9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 savior</a:t>
            </a:r>
          </a:p>
          <a:p>
            <a:pPr marL="342900" marR="0" lvl="0" indent="-342900" algn="l" rtl="0">
              <a:lnSpc>
                <a:spcPct val="90000"/>
              </a:lnSpc>
              <a:spcBef>
                <a:spcPts val="48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Shinto is </a:t>
            </a:r>
            <a:r>
              <a:rPr lang="en-US" sz="2400" b="0" i="0" u="none">
                <a:solidFill>
                  <a:srgbClr val="FFFF00"/>
                </a:solidFill>
                <a:latin typeface="Times New Roman"/>
                <a:ea typeface="Times New Roman"/>
                <a:cs typeface="Times New Roman"/>
                <a:sym typeface="Times New Roman"/>
              </a:rPr>
              <a:t>shrine-centered </a:t>
            </a:r>
            <a:r>
              <a:rPr lang="en-US" sz="2400" b="0" i="0" u="none">
                <a:solidFill>
                  <a:srgbClr val="FFFFFF"/>
                </a:solidFill>
                <a:latin typeface="Times New Roman"/>
                <a:ea typeface="Times New Roman"/>
                <a:cs typeface="Times New Roman"/>
                <a:sym typeface="Times New Roman"/>
              </a:rPr>
              <a:t>and ritual-centered; not book-centered</a:t>
            </a:r>
          </a:p>
          <a:p>
            <a:pPr marL="342900" marR="0" lvl="0" indent="-342900" algn="l" rtl="0">
              <a:lnSpc>
                <a:spcPct val="90000"/>
              </a:lnSpc>
              <a:spcBef>
                <a:spcPts val="48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Shinto may be regarded as an collection of peculiarly Japanese types of religious beliefs, sentiments, and approaches, which have been shaped and conditioned by the historical experience of the Japanese people from the prehistoric period to the present</a:t>
            </a:r>
          </a:p>
          <a:p>
            <a:pPr marL="342900" marR="0" lvl="0" indent="-342900" algn="l" rtl="0">
              <a:lnSpc>
                <a:spcPct val="90000"/>
              </a:lnSpc>
              <a:spcBef>
                <a:spcPts val="48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Shinto is </a:t>
            </a:r>
            <a:r>
              <a:rPr lang="en-US" sz="2400" b="0" i="0" u="none">
                <a:solidFill>
                  <a:srgbClr val="FFFFFF"/>
                </a:solidFill>
                <a:latin typeface="Arial"/>
                <a:ea typeface="Arial"/>
                <a:cs typeface="Arial"/>
                <a:sym typeface="Arial"/>
              </a:rPr>
              <a:t>“</a:t>
            </a:r>
            <a:r>
              <a:rPr lang="en-US" sz="2400" b="0" i="0" u="none">
                <a:solidFill>
                  <a:srgbClr val="FFFFFF"/>
                </a:solidFill>
                <a:latin typeface="Times New Roman"/>
                <a:ea typeface="Times New Roman"/>
                <a:cs typeface="Times New Roman"/>
                <a:sym typeface="Times New Roman"/>
              </a:rPr>
              <a:t>caught, not taught</a:t>
            </a:r>
            <a:r>
              <a:rPr lang="en-US" sz="2400" b="0" i="0" u="none">
                <a:solidFill>
                  <a:srgbClr val="FFFFFF"/>
                </a:solidFill>
                <a:latin typeface="Arial"/>
                <a:ea typeface="Arial"/>
                <a:cs typeface="Arial"/>
                <a:sym typeface="Arial"/>
              </a:rPr>
              <a:t>”</a:t>
            </a:r>
            <a:r>
              <a:rPr lang="en-US" sz="2400" b="0" i="0" u="none">
                <a:solidFill>
                  <a:srgbClr val="FFFFFF"/>
                </a:solidFill>
                <a:latin typeface="Times New Roman"/>
                <a:ea typeface="Times New Roman"/>
                <a:cs typeface="Times New Roman"/>
                <a:sym typeface="Times New Roman"/>
              </a:rPr>
              <a:t> (transmitted from heart to heart through daily life)</a:t>
            </a:r>
          </a:p>
          <a:p>
            <a:pPr marL="342900" marR="0" lvl="0" indent="-342900" algn="l" rtl="0">
              <a:lnSpc>
                <a:spcPct val="90000"/>
              </a:lnSpc>
              <a:spcBef>
                <a:spcPts val="480"/>
              </a:spcBef>
              <a:spcAft>
                <a:spcPts val="0"/>
              </a:spcAft>
              <a:buClr>
                <a:srgbClr val="FFFF00"/>
              </a:buClr>
              <a:buSzPct val="100000"/>
              <a:buFont typeface="Times New Roman"/>
              <a:buChar char="•"/>
            </a:pPr>
            <a:r>
              <a:rPr lang="en-US" sz="2400" b="0" i="0" u="none">
                <a:solidFill>
                  <a:srgbClr val="FFFF00"/>
                </a:solidFill>
                <a:latin typeface="Times New Roman"/>
                <a:ea typeface="Times New Roman"/>
                <a:cs typeface="Times New Roman"/>
                <a:sym typeface="Times New Roman"/>
              </a:rPr>
              <a:t>A religion of joy, beauty of nature, wonder of life, peace and harmony with nature, and among people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457200" y="836612"/>
            <a:ext cx="8229600" cy="57610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The Shinto View of God</a:t>
            </a:r>
          </a:p>
          <a:p>
            <a:pPr marL="342900" marR="0" lvl="0" indent="-342900" algn="l" rtl="0">
              <a:lnSpc>
                <a:spcPct val="100000"/>
              </a:lnSpc>
              <a:spcBef>
                <a:spcPts val="480"/>
              </a:spcBef>
              <a:spcAft>
                <a:spcPts val="0"/>
              </a:spcAft>
              <a:buClr>
                <a:srgbClr val="FFFFFF"/>
              </a:buClr>
              <a:buSzPct val="25000"/>
              <a:buFont typeface="Times New Roman"/>
              <a:buNone/>
            </a:pPr>
            <a:r>
              <a:rPr lang="en-US" sz="2400" b="0" i="0" u="none">
                <a:solidFill>
                  <a:srgbClr val="FFFFFF"/>
                </a:solidFill>
                <a:latin typeface="Times New Roman"/>
                <a:ea typeface="Times New Roman"/>
                <a:cs typeface="Times New Roman"/>
                <a:sym typeface="Times New Roman"/>
              </a:rPr>
              <a:t>	</a:t>
            </a:r>
            <a:r>
              <a:rPr lang="en-US" sz="2400" b="0" i="0" u="none">
                <a:solidFill>
                  <a:srgbClr val="FFFF00"/>
                </a:solidFill>
                <a:latin typeface="Times New Roman"/>
                <a:ea typeface="Times New Roman"/>
                <a:cs typeface="Times New Roman"/>
                <a:sym typeface="Times New Roman"/>
              </a:rPr>
              <a:t>Polytheism</a:t>
            </a:r>
            <a:r>
              <a:rPr lang="en-US" sz="2400" b="0" i="0" u="none">
                <a:solidFill>
                  <a:srgbClr val="FFFFFF"/>
                </a:solidFill>
                <a:latin typeface="Times New Roman"/>
                <a:ea typeface="Times New Roman"/>
                <a:cs typeface="Times New Roman"/>
                <a:sym typeface="Times New Roman"/>
              </a:rPr>
              <a:t>/animism</a:t>
            </a:r>
          </a:p>
          <a:p>
            <a:pPr marL="342900" marR="0" lvl="0" indent="-342900" algn="l" rtl="0">
              <a:lnSpc>
                <a:spcPct val="100000"/>
              </a:lnSpc>
              <a:spcBef>
                <a:spcPts val="480"/>
              </a:spcBef>
              <a:spcAft>
                <a:spcPts val="0"/>
              </a:spcAft>
              <a:buClr>
                <a:srgbClr val="FFFFFF"/>
              </a:buClr>
              <a:buSzPct val="100000"/>
              <a:buFont typeface="Times New Roman"/>
              <a:buChar char="•"/>
            </a:pPr>
            <a:r>
              <a:rPr lang="en-US" sz="2400" b="0" i="0" u="none">
                <a:solidFill>
                  <a:srgbClr val="FFFFFF"/>
                </a:solidFill>
                <a:latin typeface="Times New Roman"/>
                <a:ea typeface="Times New Roman"/>
                <a:cs typeface="Times New Roman"/>
                <a:sym typeface="Times New Roman"/>
              </a:rPr>
              <a:t>Basic concept is that of the </a:t>
            </a:r>
            <a:r>
              <a:rPr lang="en-US" sz="2400" b="0" i="0" u="none">
                <a:solidFill>
                  <a:srgbClr val="FFFF00"/>
                </a:solidFill>
                <a:latin typeface="Arial"/>
                <a:ea typeface="Arial"/>
                <a:cs typeface="Arial"/>
                <a:sym typeface="Arial"/>
              </a:rPr>
              <a:t>“</a:t>
            </a:r>
            <a:r>
              <a:rPr lang="en-US" sz="2400" b="0" i="0" u="none">
                <a:solidFill>
                  <a:srgbClr val="FFFF00"/>
                </a:solidFill>
                <a:latin typeface="Times New Roman"/>
                <a:ea typeface="Times New Roman"/>
                <a:cs typeface="Times New Roman"/>
                <a:sym typeface="Times New Roman"/>
              </a:rPr>
              <a:t>kami</a:t>
            </a:r>
            <a:r>
              <a:rPr lang="en-US" sz="2400" b="0" i="0" u="none">
                <a:solidFill>
                  <a:srgbClr val="FFFF00"/>
                </a:solidFill>
                <a:latin typeface="Arial"/>
                <a:ea typeface="Arial"/>
                <a:cs typeface="Arial"/>
                <a:sym typeface="Arial"/>
              </a:rPr>
              <a:t>”</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Not really a </a:t>
            </a:r>
            <a:r>
              <a:rPr lang="en-US" sz="2400" b="0" i="0" u="none" strike="noStrike" cap="none">
                <a:solidFill>
                  <a:srgbClr val="FFFFFF"/>
                </a:solidFill>
                <a:latin typeface="Arial"/>
                <a:ea typeface="Arial"/>
                <a:cs typeface="Arial"/>
                <a:sym typeface="Arial"/>
              </a:rPr>
              <a:t>“</a:t>
            </a:r>
            <a:r>
              <a:rPr lang="en-US" sz="2400" b="0" i="0" u="none" strike="noStrike" cap="none">
                <a:solidFill>
                  <a:srgbClr val="FFFFFF"/>
                </a:solidFill>
                <a:latin typeface="Times New Roman"/>
                <a:ea typeface="Times New Roman"/>
                <a:cs typeface="Times New Roman"/>
                <a:sym typeface="Times New Roman"/>
              </a:rPr>
              <a:t>god</a:t>
            </a:r>
            <a:r>
              <a:rPr lang="en-US" sz="2400" b="0" i="0" u="none" strike="noStrike" cap="none">
                <a:solidFill>
                  <a:srgbClr val="FFFFFF"/>
                </a:solidFill>
                <a:latin typeface="Arial"/>
                <a:ea typeface="Arial"/>
                <a:cs typeface="Arial"/>
                <a:sym typeface="Arial"/>
              </a:rPr>
              <a:t>”</a:t>
            </a:r>
            <a:r>
              <a:rPr lang="en-US" sz="2400" b="0" i="0" u="none" strike="noStrike" cap="none">
                <a:solidFill>
                  <a:srgbClr val="FFFFFF"/>
                </a:solidFill>
                <a:latin typeface="Times New Roman"/>
                <a:ea typeface="Times New Roman"/>
                <a:cs typeface="Times New Roman"/>
                <a:sym typeface="Times New Roman"/>
              </a:rPr>
              <a:t> in the Christian sense</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More like honored sacred spirits who were worshipped</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-They are </a:t>
            </a:r>
            <a:r>
              <a:rPr lang="en-US" sz="2400" b="0" i="0" u="none" strike="noStrike" cap="none">
                <a:solidFill>
                  <a:srgbClr val="FFFF00"/>
                </a:solidFill>
                <a:latin typeface="Times New Roman"/>
                <a:ea typeface="Times New Roman"/>
                <a:cs typeface="Times New Roman"/>
                <a:sym typeface="Times New Roman"/>
              </a:rPr>
              <a:t>elements in nature (sun, wind, moon), animals, creation forces, and some deceased.</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-part of nature, both good and evil.</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Most important goddess is Amaterasu, the Sun goddess.</a:t>
            </a:r>
          </a:p>
          <a:p>
            <a:pPr marL="742950" marR="0" lvl="1" indent="-285750" algn="l" rtl="0">
              <a:lnSpc>
                <a:spcPct val="100000"/>
              </a:lnSpc>
              <a:spcBef>
                <a:spcPts val="480"/>
              </a:spcBef>
              <a:spcAft>
                <a:spcPts val="0"/>
              </a:spcAft>
              <a:buClr>
                <a:srgbClr val="FFFFFF"/>
              </a:buClr>
              <a:buSzPct val="100000"/>
              <a:buFont typeface="Times New Roman"/>
              <a:buChar char="–"/>
            </a:pPr>
            <a:r>
              <a:rPr lang="en-US" sz="2400" b="0" i="0" u="none" strike="noStrike" cap="none">
                <a:solidFill>
                  <a:srgbClr val="FFFFFF"/>
                </a:solidFill>
                <a:latin typeface="Times New Roman"/>
                <a:ea typeface="Times New Roman"/>
                <a:cs typeface="Times New Roman"/>
                <a:sym typeface="Times New Roman"/>
              </a:rPr>
              <a:t>Stories about her and other gods and goddesses are written </a:t>
            </a:r>
          </a:p>
          <a:p>
            <a:pPr marL="742950" marR="0" lvl="1" indent="-285750" algn="l" rtl="0">
              <a:lnSpc>
                <a:spcPct val="100000"/>
              </a:lnSpc>
              <a:spcBef>
                <a:spcPts val="480"/>
              </a:spcBef>
              <a:spcAft>
                <a:spcPts val="0"/>
              </a:spcAft>
              <a:buClr>
                <a:srgbClr val="FFFFFF"/>
              </a:buClr>
              <a:buSzPct val="25000"/>
              <a:buFont typeface="Times New Roman"/>
              <a:buNone/>
            </a:pPr>
            <a:r>
              <a:rPr lang="en-US" sz="2400" b="0" i="0" u="none" strike="noStrike" cap="none">
                <a:solidFill>
                  <a:srgbClr val="FFFFFF"/>
                </a:solidFill>
                <a:latin typeface="Times New Roman"/>
                <a:ea typeface="Times New Roman"/>
                <a:cs typeface="Times New Roman"/>
                <a:sym typeface="Times New Roman"/>
              </a:rPr>
              <a:t>	in the </a:t>
            </a:r>
            <a:r>
              <a:rPr lang="en-US" sz="2400" b="0" i="0" u="none" strike="noStrike" cap="none">
                <a:solidFill>
                  <a:srgbClr val="FFFF00"/>
                </a:solidFill>
                <a:latin typeface="Times New Roman"/>
                <a:ea typeface="Times New Roman"/>
                <a:cs typeface="Times New Roman"/>
                <a:sym typeface="Times New Roman"/>
              </a:rPr>
              <a:t>Kojiki</a:t>
            </a:r>
            <a:r>
              <a:rPr lang="en-US" sz="2400" b="0" i="0" u="none" strike="noStrike" cap="none">
                <a:solidFill>
                  <a:srgbClr val="FFFFFF"/>
                </a:solidFill>
                <a:latin typeface="Times New Roman"/>
                <a:ea typeface="Times New Roman"/>
                <a:cs typeface="Times New Roman"/>
                <a:sym typeface="Times New Roman"/>
              </a:rPr>
              <a:t> (Records of Ancient Matters) and the </a:t>
            </a:r>
          </a:p>
          <a:p>
            <a:pPr marL="742950" marR="0" lvl="1" indent="-285750" algn="l" rtl="0">
              <a:lnSpc>
                <a:spcPct val="100000"/>
              </a:lnSpc>
              <a:spcBef>
                <a:spcPts val="480"/>
              </a:spcBef>
              <a:spcAft>
                <a:spcPts val="0"/>
              </a:spcAft>
              <a:buClr>
                <a:srgbClr val="FFFFFF"/>
              </a:buClr>
              <a:buSzPct val="25000"/>
              <a:buFont typeface="Times New Roman"/>
              <a:buNone/>
            </a:pPr>
            <a:r>
              <a:rPr lang="en-US" sz="2400" b="0" i="0" u="none" strike="noStrike" cap="none">
                <a:solidFill>
                  <a:srgbClr val="FFFFFF"/>
                </a:solidFill>
                <a:latin typeface="Times New Roman"/>
                <a:ea typeface="Times New Roman"/>
                <a:cs typeface="Times New Roman"/>
                <a:sym typeface="Times New Roman"/>
              </a:rPr>
              <a:t>	</a:t>
            </a:r>
            <a:r>
              <a:rPr lang="en-US" sz="2400" b="0" i="0" u="none" strike="noStrike" cap="none">
                <a:solidFill>
                  <a:srgbClr val="FFFF00"/>
                </a:solidFill>
                <a:latin typeface="Times New Roman"/>
                <a:ea typeface="Times New Roman"/>
                <a:cs typeface="Times New Roman"/>
                <a:sym typeface="Times New Roman"/>
              </a:rPr>
              <a:t>Nihongi </a:t>
            </a:r>
            <a:r>
              <a:rPr lang="en-US" sz="2400" b="0" i="0" u="none" strike="noStrike" cap="none">
                <a:solidFill>
                  <a:srgbClr val="FFFFFF"/>
                </a:solidFill>
                <a:latin typeface="Times New Roman"/>
                <a:ea typeface="Times New Roman"/>
                <a:cs typeface="Times New Roman"/>
                <a:sym typeface="Times New Roman"/>
              </a:rPr>
              <a:t>(Chronicles of Japan).</a:t>
            </a:r>
          </a:p>
          <a:p>
            <a:pPr marL="742950" marR="0" lvl="1" indent="-285750" algn="l" rtl="0">
              <a:lnSpc>
                <a:spcPct val="100000"/>
              </a:lnSpc>
              <a:spcBef>
                <a:spcPts val="320"/>
              </a:spcBef>
              <a:spcAft>
                <a:spcPts val="0"/>
              </a:spcAft>
              <a:buClr>
                <a:schemeClr val="dk1"/>
              </a:buClr>
              <a:buSzPct val="100000"/>
              <a:buFont typeface="Times New Roman"/>
              <a:buNone/>
            </a:pPr>
            <a:endParaRPr sz="1600" b="0" i="0" u="none" strike="noStrike" cap="none">
              <a:solidFill>
                <a:srgbClr val="FFFFFF"/>
              </a:solidFill>
              <a:latin typeface="Times New Roman"/>
              <a:ea typeface="Times New Roman"/>
              <a:cs typeface="Times New Roman"/>
              <a:sym typeface="Times New Roman"/>
            </a:endParaRPr>
          </a:p>
          <a:p>
            <a:pPr marL="742950" marR="0" lvl="1" indent="-285750" algn="l" rtl="0">
              <a:lnSpc>
                <a:spcPct val="100000"/>
              </a:lnSpc>
              <a:spcBef>
                <a:spcPts val="320"/>
              </a:spcBef>
              <a:spcAft>
                <a:spcPts val="0"/>
              </a:spcAft>
              <a:buClr>
                <a:schemeClr val="dk1"/>
              </a:buClr>
              <a:buSzPct val="100000"/>
              <a:buFont typeface="Times New Roman"/>
              <a:buNone/>
            </a:pPr>
            <a:endParaRPr sz="1600" b="0" i="0" u="none" strike="noStrike" cap="none">
              <a:solidFill>
                <a:srgbClr val="FFFFFF"/>
              </a:solidFill>
              <a:latin typeface="Times New Roman"/>
              <a:ea typeface="Times New Roman"/>
              <a:cs typeface="Times New Roman"/>
              <a:sym typeface="Times New Roman"/>
            </a:endParaRPr>
          </a:p>
          <a:p>
            <a:pPr marL="342900" marR="0" lvl="0" indent="-342900" algn="l" rtl="0">
              <a:spcBef>
                <a:spcPts val="320"/>
              </a:spcBef>
              <a:spcAft>
                <a:spcPts val="0"/>
              </a:spcAft>
              <a:buClr>
                <a:schemeClr val="dk1"/>
              </a:buClr>
              <a:buSzPct val="100000"/>
              <a:buFont typeface="Times New Roman"/>
              <a:buNone/>
            </a:pPr>
            <a:endParaRPr sz="1600" b="0" i="0" u="none" strike="noStrike" cap="none">
              <a:solidFill>
                <a:srgbClr val="FFFFFF"/>
              </a:solidFill>
              <a:latin typeface="Times New Roman"/>
              <a:ea typeface="Times New Roman"/>
              <a:cs typeface="Times New Roman"/>
              <a:sym typeface="Times New Roman"/>
            </a:endParaRPr>
          </a:p>
        </p:txBody>
      </p:sp>
      <p:pic>
        <p:nvPicPr>
          <p:cNvPr id="389" name="Shape 389"/>
          <p:cNvPicPr preferRelativeResize="0"/>
          <p:nvPr/>
        </p:nvPicPr>
        <p:blipFill rotWithShape="1">
          <a:blip r:embed="rId3">
            <a:alphaModFix/>
          </a:blip>
          <a:srcRect/>
          <a:stretch/>
        </p:blipFill>
        <p:spPr>
          <a:xfrm>
            <a:off x="6781800" y="304800"/>
            <a:ext cx="1189037" cy="227806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p:nvPr/>
        </p:nvSpPr>
        <p:spPr>
          <a:xfrm>
            <a:off x="1752600" y="762000"/>
            <a:ext cx="57912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395" name="Shape 395"/>
          <p:cNvSpPr txBox="1"/>
          <p:nvPr/>
        </p:nvSpPr>
        <p:spPr>
          <a:xfrm>
            <a:off x="1676400" y="685800"/>
            <a:ext cx="3200399" cy="952499"/>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Nunito"/>
              <a:buNone/>
            </a:pPr>
            <a:r>
              <a:rPr lang="en-US" sz="5400" b="1" i="0" u="none">
                <a:solidFill>
                  <a:srgbClr val="FF0000"/>
                </a:solidFill>
                <a:latin typeface="Nunito"/>
                <a:ea typeface="Nunito"/>
                <a:cs typeface="Nunito"/>
                <a:sym typeface="Nunito"/>
              </a:rPr>
              <a:t>Judaism</a:t>
            </a:r>
          </a:p>
        </p:txBody>
      </p:sp>
      <p:pic>
        <p:nvPicPr>
          <p:cNvPr id="396" name="Shape 396" descr="http://www.mrdowling.com/images/605judaism.gif"/>
          <p:cNvPicPr preferRelativeResize="0"/>
          <p:nvPr/>
        </p:nvPicPr>
        <p:blipFill rotWithShape="1">
          <a:blip r:embed="rId3">
            <a:alphaModFix/>
          </a:blip>
          <a:srcRect/>
          <a:stretch/>
        </p:blipFill>
        <p:spPr>
          <a:xfrm>
            <a:off x="609600" y="2743200"/>
            <a:ext cx="3932237" cy="3581399"/>
          </a:xfrm>
          <a:prstGeom prst="rect">
            <a:avLst/>
          </a:prstGeom>
          <a:noFill/>
          <a:ln>
            <a:noFill/>
          </a:ln>
        </p:spPr>
      </p:pic>
      <p:pic>
        <p:nvPicPr>
          <p:cNvPr id="397" name="Shape 397" descr="http://library.thinkquest.org/28505/judaism/images/intro1.jpg"/>
          <p:cNvPicPr preferRelativeResize="0"/>
          <p:nvPr/>
        </p:nvPicPr>
        <p:blipFill rotWithShape="1">
          <a:blip r:embed="rId4">
            <a:alphaModFix/>
          </a:blip>
          <a:srcRect/>
          <a:stretch/>
        </p:blipFill>
        <p:spPr>
          <a:xfrm>
            <a:off x="5410200" y="2209800"/>
            <a:ext cx="2925761" cy="438943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1295400" y="381000"/>
            <a:ext cx="6629400" cy="23082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2400" b="1" i="0" u="none">
                <a:solidFill>
                  <a:srgbClr val="FFFF00"/>
                </a:solidFill>
                <a:latin typeface="Nunito"/>
                <a:ea typeface="Nunito"/>
                <a:cs typeface="Nunito"/>
                <a:sym typeface="Nunito"/>
              </a:rPr>
              <a:t>Judaism </a:t>
            </a:r>
            <a:r>
              <a:rPr lang="en-US" sz="2400" b="1" i="0" u="none">
                <a:solidFill>
                  <a:srgbClr val="FFFFFF"/>
                </a:solidFill>
                <a:latin typeface="Nunito"/>
                <a:ea typeface="Nunito"/>
                <a:cs typeface="Nunito"/>
                <a:sym typeface="Nunito"/>
              </a:rPr>
              <a:t>originated in the Middle East around </a:t>
            </a:r>
            <a:r>
              <a:rPr lang="en-US" sz="2400" b="1" i="0" u="none">
                <a:solidFill>
                  <a:srgbClr val="FFFF00"/>
                </a:solidFill>
                <a:latin typeface="Nunito"/>
                <a:ea typeface="Nunito"/>
                <a:cs typeface="Nunito"/>
                <a:sym typeface="Nunito"/>
              </a:rPr>
              <a:t>1000 BCE</a:t>
            </a:r>
            <a:r>
              <a:rPr lang="en-US" sz="2400" b="1" i="0" u="none">
                <a:solidFill>
                  <a:srgbClr val="FFFFFF"/>
                </a:solidFill>
                <a:latin typeface="Nunito"/>
                <a:ea typeface="Nunito"/>
                <a:cs typeface="Nunito"/>
                <a:sym typeface="Nunito"/>
              </a:rPr>
              <a:t>.  According to Jewish tradition, God chose the </a:t>
            </a:r>
            <a:r>
              <a:rPr lang="en-US" sz="2400" b="1" i="0" u="none">
                <a:solidFill>
                  <a:srgbClr val="FFFF00"/>
                </a:solidFill>
                <a:latin typeface="Nunito"/>
                <a:ea typeface="Nunito"/>
                <a:cs typeface="Nunito"/>
                <a:sym typeface="Nunito"/>
              </a:rPr>
              <a:t>Hebrews</a:t>
            </a:r>
            <a:r>
              <a:rPr lang="en-US" sz="2400" b="1" i="0" u="none">
                <a:solidFill>
                  <a:srgbClr val="FFFFFF"/>
                </a:solidFill>
                <a:latin typeface="Nunito"/>
                <a:ea typeface="Nunito"/>
                <a:cs typeface="Nunito"/>
                <a:sym typeface="Nunito"/>
              </a:rPr>
              <a:t> and helped them to escape slavery in Egypt.  Judaism was one of the first </a:t>
            </a:r>
            <a:r>
              <a:rPr lang="en-US" sz="2400" b="1" i="0" u="none">
                <a:solidFill>
                  <a:srgbClr val="FFFF00"/>
                </a:solidFill>
                <a:latin typeface="Nunito"/>
                <a:ea typeface="Nunito"/>
                <a:cs typeface="Nunito"/>
                <a:sym typeface="Nunito"/>
              </a:rPr>
              <a:t>monotheistic </a:t>
            </a:r>
            <a:r>
              <a:rPr lang="en-US" sz="2400" b="1" i="0" u="none">
                <a:solidFill>
                  <a:srgbClr val="FFFFFF"/>
                </a:solidFill>
                <a:latin typeface="Nunito"/>
                <a:ea typeface="Nunito"/>
                <a:cs typeface="Nunito"/>
                <a:sym typeface="Nunito"/>
              </a:rPr>
              <a:t>religions.</a:t>
            </a:r>
          </a:p>
        </p:txBody>
      </p:sp>
      <p:pic>
        <p:nvPicPr>
          <p:cNvPr id="403" name="Shape 403" descr="http://www.surferscentralsynagoguegoldcoast.com/assets/ART/about-judaism-chart1.gif"/>
          <p:cNvPicPr preferRelativeResize="0"/>
          <p:nvPr/>
        </p:nvPicPr>
        <p:blipFill rotWithShape="1">
          <a:blip r:embed="rId3">
            <a:alphaModFix/>
          </a:blip>
          <a:srcRect/>
          <a:stretch/>
        </p:blipFill>
        <p:spPr>
          <a:xfrm>
            <a:off x="1143000" y="2835275"/>
            <a:ext cx="7086600" cy="4022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sz="4400" b="0" i="0" u="none" strike="noStrike" cap="none">
                <a:solidFill>
                  <a:srgbClr val="FFFF00"/>
                </a:solidFill>
                <a:latin typeface="Times New Roman"/>
                <a:ea typeface="Times New Roman"/>
                <a:cs typeface="Times New Roman"/>
                <a:sym typeface="Times New Roman"/>
              </a:rPr>
              <a:t>What is monotheism?</a:t>
            </a:r>
          </a:p>
        </p:txBody>
      </p:sp>
      <p:sp>
        <p:nvSpPr>
          <p:cNvPr id="116" name="Shape 116"/>
          <p:cNvSpPr txBox="1">
            <a:spLocks noGrp="1"/>
          </p:cNvSpPr>
          <p:nvPr>
            <p:ph type="body" idx="1"/>
          </p:nvPr>
        </p:nvSpPr>
        <p:spPr>
          <a:xfrm>
            <a:off x="685800" y="1744661"/>
            <a:ext cx="7772400" cy="4808537"/>
          </a:xfrm>
          <a:prstGeom prst="rect">
            <a:avLst/>
          </a:prstGeom>
          <a:noFill/>
          <a:ln>
            <a:noFill/>
          </a:ln>
        </p:spPr>
        <p:txBody>
          <a:bodyPr lIns="91425" tIns="45700" rIns="91425" bIns="45700" anchor="t" anchorCtr="0">
            <a:noAutofit/>
          </a:bodyPr>
          <a:lstStyle/>
          <a:p>
            <a:pPr marL="342900" marR="0" lvl="0" indent="-444500" algn="ctr" rtl="0">
              <a:lnSpc>
                <a:spcPct val="100000"/>
              </a:lnSpc>
              <a:spcBef>
                <a:spcPts val="0"/>
              </a:spcBef>
              <a:spcAft>
                <a:spcPts val="0"/>
              </a:spcAft>
              <a:buClr>
                <a:srgbClr val="FFFFFF"/>
              </a:buClr>
              <a:buSzPct val="100000"/>
              <a:buFont typeface="Times New Roman"/>
              <a:buChar char="•"/>
            </a:pPr>
            <a:r>
              <a:rPr lang="en-US" sz="4800" b="0" i="0" u="none">
                <a:solidFill>
                  <a:srgbClr val="FFFFFF"/>
                </a:solidFill>
                <a:latin typeface="Times New Roman"/>
                <a:ea typeface="Times New Roman"/>
                <a:cs typeface="Times New Roman"/>
                <a:sym typeface="Times New Roman"/>
              </a:rPr>
              <a:t>Monotheism: belief in one god</a:t>
            </a:r>
          </a:p>
          <a:p>
            <a:pPr marL="342900" marR="0" lvl="0" indent="-342900" algn="ctr" rtl="0">
              <a:lnSpc>
                <a:spcPct val="100000"/>
              </a:lnSpc>
              <a:spcBef>
                <a:spcPts val="640"/>
              </a:spcBef>
              <a:spcAft>
                <a:spcPts val="0"/>
              </a:spcAft>
              <a:buClr>
                <a:srgbClr val="FFFFFF"/>
              </a:buClr>
              <a:buSzPct val="25000"/>
              <a:buFont typeface="Times New Roman"/>
              <a:buNone/>
            </a:pPr>
            <a:r>
              <a:rPr lang="en-US" sz="4800" b="0" i="0" u="none">
                <a:solidFill>
                  <a:srgbClr val="FFFFFF"/>
                </a:solidFill>
                <a:latin typeface="Times New Roman"/>
                <a:ea typeface="Times New Roman"/>
                <a:cs typeface="Times New Roman"/>
                <a:sym typeface="Times New Roman"/>
              </a:rPr>
              <a:t>Mono = one</a:t>
            </a:r>
          </a:p>
          <a:p>
            <a:pPr marL="342900" marR="0" lvl="0" indent="-342900" algn="ctr" rtl="0">
              <a:lnSpc>
                <a:spcPct val="100000"/>
              </a:lnSpc>
              <a:spcBef>
                <a:spcPts val="640"/>
              </a:spcBef>
              <a:spcAft>
                <a:spcPts val="0"/>
              </a:spcAft>
              <a:buClr>
                <a:srgbClr val="FFFFFF"/>
              </a:buClr>
              <a:buSzPct val="25000"/>
              <a:buFont typeface="Times New Roman"/>
              <a:buNone/>
            </a:pPr>
            <a:r>
              <a:rPr lang="en-US" sz="4800" b="0" i="0" u="none">
                <a:solidFill>
                  <a:srgbClr val="FFFFFF"/>
                </a:solidFill>
                <a:latin typeface="Times New Roman"/>
                <a:ea typeface="Times New Roman"/>
                <a:cs typeface="Times New Roman"/>
                <a:sym typeface="Times New Roman"/>
              </a:rPr>
              <a:t>the = god</a:t>
            </a:r>
          </a:p>
          <a:p>
            <a:pPr marL="342900" marR="0" lvl="0" indent="-342900" algn="ctr" rtl="0">
              <a:lnSpc>
                <a:spcPct val="100000"/>
              </a:lnSpc>
              <a:spcBef>
                <a:spcPts val="640"/>
              </a:spcBef>
              <a:spcAft>
                <a:spcPts val="0"/>
              </a:spcAft>
              <a:buClr>
                <a:schemeClr val="dk1"/>
              </a:buClr>
              <a:buSzPct val="66666"/>
              <a:buFont typeface="Times New Roman"/>
              <a:buNone/>
            </a:pPr>
            <a:endParaRPr sz="4800" b="0" i="0" u="none">
              <a:solidFill>
                <a:srgbClr val="FFFFFF"/>
              </a:solidFill>
              <a:latin typeface="Times New Roman"/>
              <a:ea typeface="Times New Roman"/>
              <a:cs typeface="Times New Roman"/>
              <a:sym typeface="Times New Roman"/>
            </a:endParaRPr>
          </a:p>
          <a:p>
            <a:pPr marL="0" marR="0" lvl="0" indent="0" algn="ctr" rtl="0">
              <a:lnSpc>
                <a:spcPct val="100000"/>
              </a:lnSpc>
              <a:spcBef>
                <a:spcPts val="640"/>
              </a:spcBef>
              <a:spcAft>
                <a:spcPts val="0"/>
              </a:spcAft>
              <a:buNone/>
            </a:pPr>
            <a:endParaRPr sz="4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p:nvPr/>
        </p:nvSpPr>
        <p:spPr>
          <a:xfrm>
            <a:off x="1676400" y="457200"/>
            <a:ext cx="5867400" cy="646112"/>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3600" b="1" i="0" u="none">
                <a:solidFill>
                  <a:srgbClr val="FFFF00"/>
                </a:solidFill>
                <a:latin typeface="Nunito"/>
                <a:ea typeface="Nunito"/>
                <a:cs typeface="Nunito"/>
                <a:sym typeface="Nunito"/>
              </a:rPr>
              <a:t>Basic Beliefs of Judaism</a:t>
            </a:r>
          </a:p>
        </p:txBody>
      </p:sp>
      <p:sp>
        <p:nvSpPr>
          <p:cNvPr id="409" name="Shape 409"/>
          <p:cNvSpPr txBox="1"/>
          <p:nvPr/>
        </p:nvSpPr>
        <p:spPr>
          <a:xfrm>
            <a:off x="457200" y="1828800"/>
            <a:ext cx="4343400" cy="4244974"/>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3200" b="1" i="0" u="none">
                <a:solidFill>
                  <a:srgbClr val="FFFFFF"/>
                </a:solidFill>
                <a:latin typeface="Nunito"/>
                <a:ea typeface="Nunito"/>
                <a:cs typeface="Nunito"/>
                <a:sym typeface="Nunito"/>
              </a:rPr>
              <a:t>~The </a:t>
            </a:r>
            <a:r>
              <a:rPr lang="en-US" sz="3200" b="1" i="0" u="none">
                <a:solidFill>
                  <a:srgbClr val="FFFF00"/>
                </a:solidFill>
                <a:latin typeface="Nunito"/>
                <a:ea typeface="Nunito"/>
                <a:cs typeface="Nunito"/>
                <a:sym typeface="Nunito"/>
              </a:rPr>
              <a:t>Torah</a:t>
            </a:r>
            <a:r>
              <a:rPr lang="en-US" sz="3200" b="1" i="0" u="none">
                <a:solidFill>
                  <a:srgbClr val="FF0000"/>
                </a:solidFill>
                <a:latin typeface="Nunito"/>
                <a:ea typeface="Nunito"/>
                <a:cs typeface="Nunito"/>
                <a:sym typeface="Nunito"/>
              </a:rPr>
              <a:t> </a:t>
            </a:r>
            <a:r>
              <a:rPr lang="en-US" sz="3200" b="1" i="0" u="none">
                <a:solidFill>
                  <a:srgbClr val="FFFFFF"/>
                </a:solidFill>
                <a:latin typeface="Nunito"/>
                <a:ea typeface="Nunito"/>
                <a:cs typeface="Nunito"/>
                <a:sym typeface="Nunito"/>
              </a:rPr>
              <a:t>is a sacred scripture recording laws and events in Jewish history.  </a:t>
            </a:r>
          </a:p>
          <a:p>
            <a:pPr marL="0" marR="0" lvl="0" indent="0" algn="l" rtl="0">
              <a:lnSpc>
                <a:spcPct val="100000"/>
              </a:lnSpc>
              <a:spcBef>
                <a:spcPts val="1600"/>
              </a:spcBef>
              <a:spcAft>
                <a:spcPts val="0"/>
              </a:spcAft>
              <a:buClr>
                <a:srgbClr val="FFFFFF"/>
              </a:buClr>
              <a:buSzPct val="25000"/>
              <a:buFont typeface="Nunito"/>
              <a:buNone/>
            </a:pPr>
            <a:r>
              <a:rPr lang="en-US" sz="3200" b="1" i="0" u="none">
                <a:solidFill>
                  <a:srgbClr val="FFFFFF"/>
                </a:solidFill>
                <a:latin typeface="Nunito"/>
                <a:ea typeface="Nunito"/>
                <a:cs typeface="Nunito"/>
                <a:sym typeface="Nunito"/>
              </a:rPr>
              <a:t>~</a:t>
            </a:r>
            <a:r>
              <a:rPr lang="en-US" sz="3200" b="1" i="0" u="none">
                <a:solidFill>
                  <a:srgbClr val="FFFF00"/>
                </a:solidFill>
                <a:latin typeface="Nunito"/>
                <a:ea typeface="Nunito"/>
                <a:cs typeface="Nunito"/>
                <a:sym typeface="Nunito"/>
              </a:rPr>
              <a:t>The Old Testament of the Bible includes the Torah.</a:t>
            </a:r>
          </a:p>
        </p:txBody>
      </p:sp>
      <p:pic>
        <p:nvPicPr>
          <p:cNvPr id="410" name="Shape 410" descr="http://tbn0.google.com/images?q=tbn:ad3SLwDMwPd4yM:http://www.mesorahcenter.com/graphics/foregr/torah.logo.50.gif"/>
          <p:cNvPicPr preferRelativeResize="0"/>
          <p:nvPr/>
        </p:nvPicPr>
        <p:blipFill rotWithShape="1">
          <a:blip r:embed="rId3">
            <a:alphaModFix/>
          </a:blip>
          <a:srcRect/>
          <a:stretch/>
        </p:blipFill>
        <p:spPr>
          <a:xfrm>
            <a:off x="5257800" y="2286000"/>
            <a:ext cx="3133724" cy="3276600"/>
          </a:xfrm>
          <a:prstGeom prst="rect">
            <a:avLst/>
          </a:prstGeom>
          <a:noFill/>
          <a:ln w="57150" cap="flat" cmpd="thinThick">
            <a:solidFill>
              <a:srgbClr val="FFFF00"/>
            </a:solidFill>
            <a:prstDash val="solid"/>
            <a:miter/>
            <a:headEnd type="none" w="med" len="med"/>
            <a:tailEnd type="none" w="med" len="me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p:nvPr/>
        </p:nvSpPr>
        <p:spPr>
          <a:xfrm>
            <a:off x="381000" y="533400"/>
            <a:ext cx="4038599" cy="5754686"/>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3200" b="1" i="0" u="none">
                <a:solidFill>
                  <a:srgbClr val="FFFFFF"/>
                </a:solidFill>
                <a:latin typeface="Nunito"/>
                <a:ea typeface="Nunito"/>
                <a:cs typeface="Nunito"/>
                <a:sym typeface="Nunito"/>
              </a:rPr>
              <a:t>~God gave Hebrews the </a:t>
            </a:r>
            <a:r>
              <a:rPr lang="en-US" sz="3200" b="1" i="0" u="none">
                <a:solidFill>
                  <a:srgbClr val="FFFF00"/>
                </a:solidFill>
                <a:latin typeface="Nunito"/>
                <a:ea typeface="Nunito"/>
                <a:cs typeface="Nunito"/>
                <a:sym typeface="Nunito"/>
              </a:rPr>
              <a:t>10 Commandments </a:t>
            </a:r>
            <a:r>
              <a:rPr lang="en-US" sz="3200" b="1" i="0" u="none">
                <a:solidFill>
                  <a:srgbClr val="FFFFFF"/>
                </a:solidFill>
                <a:latin typeface="Nunito"/>
                <a:ea typeface="Nunito"/>
                <a:cs typeface="Nunito"/>
                <a:sym typeface="Nunito"/>
              </a:rPr>
              <a:t>through Moses.</a:t>
            </a:r>
          </a:p>
          <a:p>
            <a:pPr marL="0" marR="0" lvl="0" indent="0" algn="l" rtl="0">
              <a:lnSpc>
                <a:spcPct val="100000"/>
              </a:lnSpc>
              <a:spcBef>
                <a:spcPts val="1600"/>
              </a:spcBef>
              <a:spcAft>
                <a:spcPts val="0"/>
              </a:spcAft>
              <a:buClr>
                <a:srgbClr val="FFFFFF"/>
              </a:buClr>
              <a:buSzPct val="25000"/>
              <a:buFont typeface="Nunito"/>
              <a:buNone/>
            </a:pPr>
            <a:r>
              <a:rPr lang="en-US" sz="3200" b="1" i="0" u="none">
                <a:solidFill>
                  <a:srgbClr val="FFFFFF"/>
                </a:solidFill>
                <a:latin typeface="Nunito"/>
                <a:ea typeface="Nunito"/>
                <a:cs typeface="Nunito"/>
                <a:sym typeface="Nunito"/>
              </a:rPr>
              <a:t>  ~The Ten Commandments describe how people should behave toward God and one another (moral code).</a:t>
            </a:r>
          </a:p>
        </p:txBody>
      </p:sp>
      <p:pic>
        <p:nvPicPr>
          <p:cNvPr id="416" name="Shape 416" descr="http://www.catholicsupply.com/christmas/_borders/26733.jpg"/>
          <p:cNvPicPr preferRelativeResize="0"/>
          <p:nvPr/>
        </p:nvPicPr>
        <p:blipFill rotWithShape="1">
          <a:blip r:embed="rId3">
            <a:alphaModFix/>
          </a:blip>
          <a:srcRect/>
          <a:stretch/>
        </p:blipFill>
        <p:spPr>
          <a:xfrm>
            <a:off x="4648200" y="1524000"/>
            <a:ext cx="4183061" cy="4171950"/>
          </a:xfrm>
          <a:prstGeom prst="rect">
            <a:avLst/>
          </a:prstGeom>
          <a:noFill/>
          <a:ln w="9525" cap="flat" cmpd="sng">
            <a:solidFill>
              <a:srgbClr val="FFFF00"/>
            </a:solidFill>
            <a:prstDash val="solid"/>
            <a:miter/>
            <a:headEnd type="none" w="med" len="med"/>
            <a:tailEnd type="none" w="med" len="me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990600" y="914400"/>
            <a:ext cx="3581399" cy="2492374"/>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God</a:t>
            </a:r>
            <a:r>
              <a:rPr lang="en-US" sz="2400" b="1" i="0" u="none">
                <a:solidFill>
                  <a:srgbClr val="FF0000"/>
                </a:solidFill>
                <a:latin typeface="Nunito"/>
                <a:ea typeface="Nunito"/>
                <a:cs typeface="Nunito"/>
                <a:sym typeface="Nunito"/>
              </a:rPr>
              <a:t> </a:t>
            </a:r>
            <a:r>
              <a:rPr lang="en-US" sz="2400" b="1" i="0" u="none">
                <a:solidFill>
                  <a:srgbClr val="FFFFFF"/>
                </a:solidFill>
                <a:latin typeface="Nunito"/>
                <a:ea typeface="Nunito"/>
                <a:cs typeface="Nunito"/>
                <a:sym typeface="Nunito"/>
              </a:rPr>
              <a:t>made a promise to </a:t>
            </a:r>
            <a:r>
              <a:rPr lang="en-US" sz="2400" b="1" i="0" u="none">
                <a:solidFill>
                  <a:srgbClr val="FFFF00"/>
                </a:solidFill>
                <a:latin typeface="Nunito"/>
                <a:ea typeface="Nunito"/>
                <a:cs typeface="Nunito"/>
                <a:sym typeface="Nunito"/>
              </a:rPr>
              <a:t>Abraham</a:t>
            </a:r>
            <a:r>
              <a:rPr lang="en-US" sz="2400" b="1" i="0" u="none">
                <a:solidFill>
                  <a:srgbClr val="FFFFFF"/>
                </a:solidFill>
                <a:latin typeface="Nunito"/>
                <a:ea typeface="Nunito"/>
                <a:cs typeface="Nunito"/>
                <a:sym typeface="Nunito"/>
              </a:rPr>
              <a:t> to be the  God of the Hebrews.</a:t>
            </a:r>
          </a:p>
          <a:p>
            <a:pPr marL="0" marR="0" lvl="0" indent="0" algn="l" rtl="0">
              <a:lnSpc>
                <a:spcPct val="100000"/>
              </a:lnSpc>
              <a:spcBef>
                <a:spcPts val="120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Abraham is </a:t>
            </a:r>
            <a:r>
              <a:rPr lang="en-US" sz="2400" b="1">
                <a:solidFill>
                  <a:srgbClr val="FFFFFF"/>
                </a:solidFill>
                <a:latin typeface="Nunito"/>
                <a:ea typeface="Nunito"/>
                <a:cs typeface="Nunito"/>
                <a:sym typeface="Nunito"/>
              </a:rPr>
              <a:t>considered</a:t>
            </a:r>
            <a:r>
              <a:rPr lang="en-US" sz="2400" b="1" i="0" u="none">
                <a:solidFill>
                  <a:srgbClr val="FFFFFF"/>
                </a:solidFill>
                <a:latin typeface="Nunito"/>
                <a:ea typeface="Nunito"/>
                <a:cs typeface="Nunito"/>
                <a:sym typeface="Nunito"/>
              </a:rPr>
              <a:t> the </a:t>
            </a:r>
            <a:r>
              <a:rPr lang="en-US" sz="2400" b="1" i="0" u="none">
                <a:solidFill>
                  <a:srgbClr val="FFFF00"/>
                </a:solidFill>
                <a:latin typeface="Nunito"/>
                <a:ea typeface="Nunito"/>
                <a:cs typeface="Nunito"/>
                <a:sym typeface="Nunito"/>
              </a:rPr>
              <a:t>“Father of Judaism.”</a:t>
            </a:r>
          </a:p>
        </p:txBody>
      </p:sp>
      <p:sp>
        <p:nvSpPr>
          <p:cNvPr id="422" name="Shape 422"/>
          <p:cNvSpPr txBox="1"/>
          <p:nvPr/>
        </p:nvSpPr>
        <p:spPr>
          <a:xfrm>
            <a:off x="5105400" y="1143000"/>
            <a:ext cx="3505200" cy="1562099"/>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Judaism had a great influence on the later development of </a:t>
            </a:r>
            <a:r>
              <a:rPr lang="en-US" sz="2400" b="1" i="0" u="none">
                <a:solidFill>
                  <a:srgbClr val="FFFF00"/>
                </a:solidFill>
                <a:latin typeface="Nunito"/>
                <a:ea typeface="Nunito"/>
                <a:cs typeface="Nunito"/>
                <a:sym typeface="Nunito"/>
              </a:rPr>
              <a:t>Christianity and Islam</a:t>
            </a:r>
            <a:r>
              <a:rPr lang="en-US" sz="2400" b="1" i="0" u="none">
                <a:solidFill>
                  <a:srgbClr val="FFFFFF"/>
                </a:solidFill>
                <a:latin typeface="Nunito"/>
                <a:ea typeface="Nunito"/>
                <a:cs typeface="Nunito"/>
                <a:sym typeface="Nunito"/>
              </a:rPr>
              <a:t>.</a:t>
            </a:r>
          </a:p>
        </p:txBody>
      </p:sp>
      <p:pic>
        <p:nvPicPr>
          <p:cNvPr id="423" name="Shape 423" descr="http://www.icaj.nl/nieuwsbrief/okt2002/images/covenant4.jpg"/>
          <p:cNvPicPr preferRelativeResize="0"/>
          <p:nvPr/>
        </p:nvPicPr>
        <p:blipFill rotWithShape="1">
          <a:blip r:embed="rId3">
            <a:alphaModFix/>
          </a:blip>
          <a:srcRect/>
          <a:stretch/>
        </p:blipFill>
        <p:spPr>
          <a:xfrm>
            <a:off x="2590800" y="3429000"/>
            <a:ext cx="4267199" cy="283368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p:nvPr/>
        </p:nvSpPr>
        <p:spPr>
          <a:xfrm>
            <a:off x="381000" y="5334000"/>
            <a:ext cx="8305799" cy="830261"/>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Jews were discriminated against in the Roman Empire and eventually kicked out of their homeland </a:t>
            </a:r>
            <a:r>
              <a:rPr lang="en-US" sz="2400" b="1" i="0" u="none">
                <a:solidFill>
                  <a:srgbClr val="FFFF00"/>
                </a:solidFill>
                <a:latin typeface="Nunito"/>
                <a:ea typeface="Nunito"/>
                <a:cs typeface="Nunito"/>
                <a:sym typeface="Nunito"/>
              </a:rPr>
              <a:t>Israel</a:t>
            </a:r>
            <a:r>
              <a:rPr lang="en-US" sz="2400" b="1" i="0" u="none">
                <a:solidFill>
                  <a:srgbClr val="FFFFFF"/>
                </a:solidFill>
                <a:latin typeface="Nunito"/>
                <a:ea typeface="Nunito"/>
                <a:cs typeface="Nunito"/>
                <a:sym typeface="Nunito"/>
              </a:rPr>
              <a:t>.</a:t>
            </a:r>
          </a:p>
        </p:txBody>
      </p:sp>
      <p:pic>
        <p:nvPicPr>
          <p:cNvPr id="429" name="Shape 429" descr="http://www.hyperhistory.com/online_n2/images_n2/diaspora.gif"/>
          <p:cNvPicPr preferRelativeResize="0"/>
          <p:nvPr/>
        </p:nvPicPr>
        <p:blipFill rotWithShape="1">
          <a:blip r:embed="rId3">
            <a:alphaModFix/>
          </a:blip>
          <a:srcRect r="3191" b="11276"/>
          <a:stretch/>
        </p:blipFill>
        <p:spPr>
          <a:xfrm>
            <a:off x="609600" y="57150"/>
            <a:ext cx="7848599" cy="5200649"/>
          </a:xfrm>
          <a:prstGeom prst="rect">
            <a:avLst/>
          </a:prstGeom>
          <a:noFill/>
          <a:ln w="9525" cap="flat" cmpd="sng">
            <a:solidFill>
              <a:srgbClr val="FFFF00"/>
            </a:solidFill>
            <a:prstDash val="solid"/>
            <a:miter/>
            <a:headEnd type="none" w="med" len="med"/>
            <a:tailEnd type="none" w="med" len="me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2819400" y="609600"/>
            <a:ext cx="3733800" cy="833436"/>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4800" b="1" i="0" u="none">
                <a:solidFill>
                  <a:srgbClr val="FFFFFF"/>
                </a:solidFill>
                <a:latin typeface="Nunito"/>
                <a:ea typeface="Nunito"/>
                <a:cs typeface="Nunito"/>
                <a:sym typeface="Nunito"/>
              </a:rPr>
              <a:t>Christianity</a:t>
            </a:r>
          </a:p>
        </p:txBody>
      </p:sp>
      <p:pic>
        <p:nvPicPr>
          <p:cNvPr id="435" name="Shape 435" descr="http://www.bigfringe.com/christian/biblecross.gif"/>
          <p:cNvPicPr preferRelativeResize="0"/>
          <p:nvPr/>
        </p:nvPicPr>
        <p:blipFill rotWithShape="1">
          <a:blip r:embed="rId3">
            <a:alphaModFix/>
          </a:blip>
          <a:srcRect/>
          <a:stretch/>
        </p:blipFill>
        <p:spPr>
          <a:xfrm>
            <a:off x="838200" y="2667000"/>
            <a:ext cx="2468561" cy="2925761"/>
          </a:xfrm>
          <a:prstGeom prst="rect">
            <a:avLst/>
          </a:prstGeom>
          <a:noFill/>
          <a:ln w="9525" cap="flat" cmpd="sng">
            <a:solidFill>
              <a:srgbClr val="FFFF00"/>
            </a:solidFill>
            <a:prstDash val="solid"/>
            <a:miter/>
            <a:headEnd type="none" w="med" len="med"/>
            <a:tailEnd type="none" w="med" len="med"/>
          </a:ln>
        </p:spPr>
      </p:pic>
      <p:pic>
        <p:nvPicPr>
          <p:cNvPr id="436" name="Shape 436" descr="http://www.cuug.ab.ca/~branderr/velazquez/cross.jpg"/>
          <p:cNvPicPr preferRelativeResize="0"/>
          <p:nvPr/>
        </p:nvPicPr>
        <p:blipFill rotWithShape="1">
          <a:blip r:embed="rId4">
            <a:alphaModFix/>
          </a:blip>
          <a:srcRect/>
          <a:stretch/>
        </p:blipFill>
        <p:spPr>
          <a:xfrm>
            <a:off x="5181600" y="2209800"/>
            <a:ext cx="2628899" cy="4022724"/>
          </a:xfrm>
          <a:prstGeom prst="rect">
            <a:avLst/>
          </a:prstGeom>
          <a:noFill/>
          <a:ln w="9525" cap="flat" cmpd="sng">
            <a:solidFill>
              <a:srgbClr val="FFFF00"/>
            </a:solidFill>
            <a:prstDash val="solid"/>
            <a:miter/>
            <a:headEnd type="none" w="med" len="med"/>
            <a:tailEnd type="none" w="med" len="me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descr="http://www.holystic.com/Teaching_the_Gospel_color.gif"/>
          <p:cNvPicPr preferRelativeResize="0"/>
          <p:nvPr/>
        </p:nvPicPr>
        <p:blipFill rotWithShape="1">
          <a:blip r:embed="rId3">
            <a:alphaModFix/>
          </a:blip>
          <a:srcRect/>
          <a:stretch/>
        </p:blipFill>
        <p:spPr>
          <a:xfrm>
            <a:off x="381000" y="1676400"/>
            <a:ext cx="2525711" cy="3108325"/>
          </a:xfrm>
          <a:prstGeom prst="rect">
            <a:avLst/>
          </a:prstGeom>
          <a:noFill/>
          <a:ln w="9525" cap="flat" cmpd="sng">
            <a:solidFill>
              <a:srgbClr val="FFFF00"/>
            </a:solidFill>
            <a:prstDash val="solid"/>
            <a:miter/>
            <a:headEnd type="none" w="med" len="med"/>
            <a:tailEnd type="none" w="med" len="med"/>
          </a:ln>
        </p:spPr>
      </p:pic>
      <p:sp>
        <p:nvSpPr>
          <p:cNvPr id="442" name="Shape 442"/>
          <p:cNvSpPr txBox="1"/>
          <p:nvPr/>
        </p:nvSpPr>
        <p:spPr>
          <a:xfrm>
            <a:off x="3048000" y="228600"/>
            <a:ext cx="5867400" cy="5943599"/>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Christianity originated from Judaism about </a:t>
            </a:r>
            <a:r>
              <a:rPr lang="en-US" sz="2400" b="1" i="0" u="none">
                <a:solidFill>
                  <a:srgbClr val="FFFF00"/>
                </a:solidFill>
                <a:latin typeface="Nunito"/>
                <a:ea typeface="Nunito"/>
                <a:cs typeface="Nunito"/>
                <a:sym typeface="Nunito"/>
              </a:rPr>
              <a:t>30 CE</a:t>
            </a:r>
            <a:r>
              <a:rPr lang="en-US" sz="2400" b="1" i="0" u="none">
                <a:solidFill>
                  <a:srgbClr val="FFFFFF"/>
                </a:solidFill>
                <a:latin typeface="Nunito"/>
                <a:ea typeface="Nunito"/>
                <a:cs typeface="Nunito"/>
                <a:sym typeface="Nunito"/>
              </a:rPr>
              <a:t>.  </a:t>
            </a:r>
          </a:p>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Christians believe that </a:t>
            </a:r>
            <a:r>
              <a:rPr lang="en-US" sz="2400" b="1" i="0" u="none">
                <a:solidFill>
                  <a:srgbClr val="FFFF00"/>
                </a:solidFill>
                <a:latin typeface="Nunito"/>
                <a:ea typeface="Nunito"/>
                <a:cs typeface="Nunito"/>
                <a:sym typeface="Nunito"/>
              </a:rPr>
              <a:t>Jesus </a:t>
            </a:r>
            <a:r>
              <a:rPr lang="en-US" sz="2400" b="1" i="0" u="none">
                <a:solidFill>
                  <a:srgbClr val="FFFFFF"/>
                </a:solidFill>
                <a:latin typeface="Nunito"/>
                <a:ea typeface="Nunito"/>
                <a:cs typeface="Nunito"/>
                <a:sym typeface="Nunito"/>
              </a:rPr>
              <a:t>was a </a:t>
            </a:r>
            <a:r>
              <a:rPr lang="en-US" sz="2400" b="1" i="0" u="none">
                <a:solidFill>
                  <a:srgbClr val="FFFF00"/>
                </a:solidFill>
                <a:latin typeface="Nunito"/>
                <a:ea typeface="Nunito"/>
                <a:cs typeface="Nunito"/>
                <a:sym typeface="Nunito"/>
              </a:rPr>
              <a:t>Messiah</a:t>
            </a:r>
            <a:r>
              <a:rPr lang="en-US" sz="2400" b="1" i="0" u="none">
                <a:solidFill>
                  <a:srgbClr val="FFFFFF"/>
                </a:solidFill>
                <a:latin typeface="Nunito"/>
                <a:ea typeface="Nunito"/>
                <a:cs typeface="Nunito"/>
                <a:sym typeface="Nunito"/>
              </a:rPr>
              <a:t>, or savior</a:t>
            </a:r>
          </a:p>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sent by God to bring eternal life to anyone who would follow him.  Jesus accepted the </a:t>
            </a:r>
            <a:r>
              <a:rPr lang="en-US" sz="2400" b="1" i="0" u="none">
                <a:solidFill>
                  <a:srgbClr val="FFFF00"/>
                </a:solidFill>
                <a:latin typeface="Nunito"/>
                <a:ea typeface="Nunito"/>
                <a:cs typeface="Nunito"/>
                <a:sym typeface="Nunito"/>
              </a:rPr>
              <a:t>Ten Commandments </a:t>
            </a:r>
            <a:r>
              <a:rPr lang="en-US" sz="2400" b="1" i="0" u="none">
                <a:solidFill>
                  <a:srgbClr val="FFFFFF"/>
                </a:solidFill>
                <a:latin typeface="Nunito"/>
                <a:ea typeface="Nunito"/>
                <a:cs typeface="Nunito"/>
                <a:sym typeface="Nunito"/>
              </a:rPr>
              <a:t>and also preached equality of man before God.  The sacred text of Christianity is the </a:t>
            </a:r>
            <a:r>
              <a:rPr lang="en-US" sz="2400" b="1" i="0" u="none">
                <a:solidFill>
                  <a:srgbClr val="FFFF00"/>
                </a:solidFill>
                <a:latin typeface="Nunito"/>
                <a:ea typeface="Nunito"/>
                <a:cs typeface="Nunito"/>
                <a:sym typeface="Nunito"/>
              </a:rPr>
              <a:t>Bible</a:t>
            </a:r>
            <a:r>
              <a:rPr lang="en-US" sz="2400" b="1" i="0" u="none">
                <a:solidFill>
                  <a:srgbClr val="FFFFFF"/>
                </a:solidFill>
                <a:latin typeface="Nunito"/>
                <a:ea typeface="Nunito"/>
                <a:cs typeface="Nunito"/>
                <a:sym typeface="Nunito"/>
              </a:rPr>
              <a:t>.  Although the Romans originally felt threatened by the Christians, and therefore allowed Jesus to be crucified, Christianity eventually became the official religion of the Roman Empire.</a:t>
            </a:r>
          </a:p>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p:nvPr/>
        </p:nvSpPr>
        <p:spPr>
          <a:xfrm>
            <a:off x="3200400" y="457200"/>
            <a:ext cx="2362200" cy="1016000"/>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Nunito"/>
              <a:buNone/>
            </a:pPr>
            <a:r>
              <a:rPr lang="en-US" sz="6000" b="1" i="0" u="none">
                <a:solidFill>
                  <a:srgbClr val="FF0000"/>
                </a:solidFill>
                <a:latin typeface="Nunito"/>
                <a:ea typeface="Nunito"/>
                <a:cs typeface="Nunito"/>
                <a:sym typeface="Nunito"/>
              </a:rPr>
              <a:t>Islam</a:t>
            </a:r>
          </a:p>
        </p:txBody>
      </p:sp>
      <p:pic>
        <p:nvPicPr>
          <p:cNvPr id="448" name="Shape 448" descr="http://www.wisegorilla.com/images/islamic/islam.jpg"/>
          <p:cNvPicPr preferRelativeResize="0"/>
          <p:nvPr/>
        </p:nvPicPr>
        <p:blipFill rotWithShape="1">
          <a:blip r:embed="rId3">
            <a:alphaModFix/>
          </a:blip>
          <a:srcRect/>
          <a:stretch/>
        </p:blipFill>
        <p:spPr>
          <a:xfrm>
            <a:off x="304800" y="2305050"/>
            <a:ext cx="3886200" cy="3886200"/>
          </a:xfrm>
          <a:prstGeom prst="rect">
            <a:avLst/>
          </a:prstGeom>
          <a:noFill/>
          <a:ln w="9525" cap="flat" cmpd="sng">
            <a:solidFill>
              <a:srgbClr val="FFFF00"/>
            </a:solidFill>
            <a:prstDash val="solid"/>
            <a:miter/>
            <a:headEnd type="none" w="med" len="med"/>
            <a:tailEnd type="none" w="med" len="med"/>
          </a:ln>
        </p:spPr>
      </p:pic>
      <p:pic>
        <p:nvPicPr>
          <p:cNvPr id="449" name="Shape 449" descr="http://www.theharmonyproject.org/images/Islam-534.jpg"/>
          <p:cNvPicPr preferRelativeResize="0"/>
          <p:nvPr/>
        </p:nvPicPr>
        <p:blipFill/>
        <p:spPr>
          <a:xfrm>
            <a:off x="5334000" y="1905000"/>
            <a:ext cx="2965449" cy="4556125"/>
          </a:xfrm>
          <a:prstGeom prst="rect">
            <a:avLst/>
          </a:prstGeom>
          <a:solidFill>
            <a:srgbClr val="FFFFFF"/>
          </a:solidFill>
          <a:ln w="9525" cap="flat" cmpd="sng">
            <a:solidFill>
              <a:srgbClr val="FFFF00"/>
            </a:solidFill>
            <a:prstDash val="solid"/>
            <a:miter/>
            <a:headEnd type="none" w="med" len="med"/>
            <a:tailEnd type="none" w="med" len="med"/>
          </a:ln>
        </p:spPr>
      </p:pic>
      <p:pic>
        <p:nvPicPr>
          <p:cNvPr id="450" name="Shape 450"/>
          <p:cNvPicPr preferRelativeResize="0"/>
          <p:nvPr/>
        </p:nvPicPr>
        <p:blipFill>
          <a:blip r:embed="rId4">
            <a:alphaModFix/>
          </a:blip>
          <a:stretch>
            <a:fillRect/>
          </a:stretch>
        </p:blipFill>
        <p:spPr>
          <a:xfrm>
            <a:off x="5321300" y="1897062"/>
            <a:ext cx="2990850" cy="4572000"/>
          </a:xfrm>
          <a:prstGeom prst="rect">
            <a:avLst/>
          </a:prstGeom>
          <a:noFill/>
          <a:ln w="9525" cap="flat" cmpd="sng">
            <a:solidFill>
              <a:srgbClr val="FFFF00"/>
            </a:solidFill>
            <a:prstDash val="solid"/>
            <a:miter/>
            <a:headEnd type="none" w="med" len="med"/>
            <a:tailEnd type="none" w="med" len="me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p:nvPr/>
        </p:nvSpPr>
        <p:spPr>
          <a:xfrm>
            <a:off x="457200" y="685800"/>
            <a:ext cx="3429000" cy="5226050"/>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800" b="1" i="0" u="none">
                <a:solidFill>
                  <a:srgbClr val="FFFFFF"/>
                </a:solidFill>
                <a:latin typeface="Nunito"/>
                <a:ea typeface="Nunito"/>
                <a:cs typeface="Nunito"/>
                <a:sym typeface="Nunito"/>
              </a:rPr>
              <a:t>Islam originated in the </a:t>
            </a:r>
            <a:r>
              <a:rPr lang="en-US" sz="2800" b="1" i="0" u="none">
                <a:solidFill>
                  <a:srgbClr val="FFFF00"/>
                </a:solidFill>
                <a:latin typeface="Nunito"/>
                <a:ea typeface="Nunito"/>
                <a:cs typeface="Nunito"/>
                <a:sym typeface="Nunito"/>
              </a:rPr>
              <a:t>Middle East around 622 CE </a:t>
            </a:r>
            <a:r>
              <a:rPr lang="en-US" sz="2800" b="1" i="0" u="none">
                <a:solidFill>
                  <a:srgbClr val="FFFFFF"/>
                </a:solidFill>
                <a:latin typeface="Nunito"/>
                <a:ea typeface="Nunito"/>
                <a:cs typeface="Nunito"/>
                <a:sym typeface="Nunito"/>
              </a:rPr>
              <a:t>with the Prophet, </a:t>
            </a:r>
            <a:r>
              <a:rPr lang="en-US" sz="2800" b="1" i="0" u="none">
                <a:solidFill>
                  <a:srgbClr val="FFFF00"/>
                </a:solidFill>
                <a:latin typeface="Nunito"/>
                <a:ea typeface="Nunito"/>
                <a:cs typeface="Nunito"/>
                <a:sym typeface="Nunito"/>
              </a:rPr>
              <a:t>Muhammad</a:t>
            </a:r>
            <a:r>
              <a:rPr lang="en-US" sz="2800" b="1" i="0" u="none">
                <a:solidFill>
                  <a:srgbClr val="FFFFFF"/>
                </a:solidFill>
                <a:latin typeface="Nunito"/>
                <a:ea typeface="Nunito"/>
                <a:cs typeface="Nunito"/>
                <a:sym typeface="Nunito"/>
              </a:rPr>
              <a:t>.  Muhammad was born in </a:t>
            </a:r>
            <a:r>
              <a:rPr lang="en-US" sz="2800" b="1" i="0" u="none">
                <a:solidFill>
                  <a:srgbClr val="FFFF00"/>
                </a:solidFill>
                <a:latin typeface="Nunito"/>
                <a:ea typeface="Nunito"/>
                <a:cs typeface="Nunito"/>
                <a:sym typeface="Nunito"/>
              </a:rPr>
              <a:t>Mecca</a:t>
            </a:r>
            <a:r>
              <a:rPr lang="en-US" sz="2800" b="1" i="0" u="none">
                <a:solidFill>
                  <a:srgbClr val="FFFFFF"/>
                </a:solidFill>
                <a:latin typeface="Nunito"/>
                <a:ea typeface="Nunito"/>
                <a:cs typeface="Nunito"/>
                <a:sym typeface="Nunito"/>
              </a:rPr>
              <a:t> and traveled to </a:t>
            </a:r>
            <a:r>
              <a:rPr lang="en-US" sz="2800" b="1" i="0" u="none">
                <a:solidFill>
                  <a:srgbClr val="FFFF00"/>
                </a:solidFill>
                <a:latin typeface="Nunito"/>
                <a:ea typeface="Nunito"/>
                <a:cs typeface="Nunito"/>
                <a:sym typeface="Nunito"/>
              </a:rPr>
              <a:t>Medina</a:t>
            </a:r>
            <a:r>
              <a:rPr lang="en-US" sz="2800" b="1" i="0" u="none">
                <a:solidFill>
                  <a:srgbClr val="FFFFFF"/>
                </a:solidFill>
                <a:latin typeface="Nunito"/>
                <a:ea typeface="Nunito"/>
                <a:cs typeface="Nunito"/>
                <a:sym typeface="Nunito"/>
              </a:rPr>
              <a:t> in a journey called the </a:t>
            </a:r>
            <a:r>
              <a:rPr lang="en-US" sz="2800" b="1" i="0" u="none">
                <a:solidFill>
                  <a:srgbClr val="FFFF00"/>
                </a:solidFill>
                <a:latin typeface="Nunito"/>
                <a:ea typeface="Nunito"/>
                <a:cs typeface="Nunito"/>
                <a:sym typeface="Nunito"/>
              </a:rPr>
              <a:t>hajj,</a:t>
            </a:r>
            <a:r>
              <a:rPr lang="en-US" sz="2800" b="1" i="0" u="none">
                <a:solidFill>
                  <a:srgbClr val="FFFFFF"/>
                </a:solidFill>
                <a:latin typeface="Nunito"/>
                <a:ea typeface="Nunito"/>
                <a:cs typeface="Nunito"/>
                <a:sym typeface="Nunito"/>
              </a:rPr>
              <a:t> that became the founding of Islam.</a:t>
            </a:r>
          </a:p>
        </p:txBody>
      </p:sp>
      <p:sp>
        <p:nvSpPr>
          <p:cNvPr id="456" name="Shape 456"/>
          <p:cNvSpPr txBox="1"/>
          <p:nvPr/>
        </p:nvSpPr>
        <p:spPr>
          <a:xfrm>
            <a:off x="5257800" y="914400"/>
            <a:ext cx="3048000" cy="5262562"/>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2800" b="1" i="0" u="none">
                <a:solidFill>
                  <a:srgbClr val="FFFF00"/>
                </a:solidFill>
                <a:latin typeface="Nunito"/>
                <a:ea typeface="Nunito"/>
                <a:cs typeface="Nunito"/>
                <a:sym typeface="Nunito"/>
              </a:rPr>
              <a:t>Muslims </a:t>
            </a:r>
            <a:r>
              <a:rPr lang="en-US" sz="2800" b="1" i="0" u="none">
                <a:solidFill>
                  <a:srgbClr val="FFFFFF"/>
                </a:solidFill>
                <a:latin typeface="Nunito"/>
                <a:ea typeface="Nunito"/>
                <a:cs typeface="Nunito"/>
                <a:sym typeface="Nunito"/>
              </a:rPr>
              <a:t>are followers of Islam.  They follow scriptures called the </a:t>
            </a:r>
            <a:r>
              <a:rPr lang="en-US" sz="2800" b="1" i="0" u="none">
                <a:solidFill>
                  <a:srgbClr val="FFFF00"/>
                </a:solidFill>
                <a:latin typeface="Nunito"/>
                <a:ea typeface="Nunito"/>
                <a:cs typeface="Nunito"/>
                <a:sym typeface="Nunito"/>
              </a:rPr>
              <a:t>Quran</a:t>
            </a:r>
            <a:r>
              <a:rPr lang="en-US" sz="2800" b="1" i="0" u="none">
                <a:solidFill>
                  <a:srgbClr val="FFFFFF"/>
                </a:solidFill>
                <a:latin typeface="Nunito"/>
                <a:ea typeface="Nunito"/>
                <a:cs typeface="Nunito"/>
                <a:sym typeface="Nunito"/>
              </a:rPr>
              <a:t>, or Koran.  The collection of Islamic laws is also known as the </a:t>
            </a:r>
            <a:r>
              <a:rPr lang="en-US" sz="2800" b="1" i="0" u="none">
                <a:solidFill>
                  <a:srgbClr val="FFFF00"/>
                </a:solidFill>
                <a:latin typeface="Nunito"/>
                <a:ea typeface="Nunito"/>
                <a:cs typeface="Nunito"/>
                <a:sym typeface="Nunito"/>
              </a:rPr>
              <a:t>Sharia.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descr="http://www.ifrance.com/neo95/Yeni%20Mosque,%20Istanbul,%20Turkey.jpg"/>
          <p:cNvPicPr preferRelativeResize="0"/>
          <p:nvPr/>
        </p:nvPicPr>
        <p:blipFill rotWithShape="1">
          <a:blip r:embed="rId3">
            <a:alphaModFix/>
          </a:blip>
          <a:srcRect/>
          <a:stretch/>
        </p:blipFill>
        <p:spPr>
          <a:xfrm>
            <a:off x="0" y="0"/>
            <a:ext cx="9144000" cy="6861175"/>
          </a:xfrm>
          <a:prstGeom prst="rect">
            <a:avLst/>
          </a:prstGeom>
          <a:noFill/>
          <a:ln>
            <a:noFill/>
          </a:ln>
        </p:spPr>
      </p:pic>
      <p:sp>
        <p:nvSpPr>
          <p:cNvPr id="462" name="Shape 462"/>
          <p:cNvSpPr txBox="1"/>
          <p:nvPr/>
        </p:nvSpPr>
        <p:spPr>
          <a:xfrm>
            <a:off x="2362200" y="457200"/>
            <a:ext cx="4572000"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3600" b="1" i="0" u="none">
                <a:solidFill>
                  <a:srgbClr val="FFFFFF"/>
                </a:solidFill>
                <a:latin typeface="Nunito"/>
                <a:ea typeface="Nunito"/>
                <a:cs typeface="Nunito"/>
                <a:sym typeface="Nunito"/>
              </a:rPr>
              <a:t>Five Pillars of Islam</a:t>
            </a:r>
          </a:p>
        </p:txBody>
      </p:sp>
      <p:sp>
        <p:nvSpPr>
          <p:cNvPr id="463" name="Shape 463"/>
          <p:cNvSpPr txBox="1"/>
          <p:nvPr/>
        </p:nvSpPr>
        <p:spPr>
          <a:xfrm>
            <a:off x="990600" y="1905000"/>
            <a:ext cx="7162799" cy="479425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FFFFFF"/>
              </a:buClr>
              <a:buSzPct val="100000"/>
              <a:buFont typeface="Nunito"/>
              <a:buAutoNum type="arabicPeriod"/>
            </a:pPr>
            <a:r>
              <a:rPr lang="en-US" sz="2800" b="1" i="0" u="none">
                <a:solidFill>
                  <a:srgbClr val="FFFFFF"/>
                </a:solidFill>
                <a:latin typeface="Nunito"/>
                <a:ea typeface="Nunito"/>
                <a:cs typeface="Nunito"/>
                <a:sym typeface="Nunito"/>
              </a:rPr>
              <a:t>Faith in one God, Allah</a:t>
            </a:r>
            <a:r>
              <a:rPr lang="en-US" sz="2800" b="1" i="0" u="none">
                <a:solidFill>
                  <a:srgbClr val="FFFFFF"/>
                </a:solidFill>
                <a:latin typeface="Times New Roman"/>
                <a:ea typeface="Times New Roman"/>
                <a:cs typeface="Times New Roman"/>
                <a:sym typeface="Times New Roman"/>
              </a:rPr>
              <a:t>—</a:t>
            </a:r>
            <a:r>
              <a:rPr lang="en-US" sz="2800" b="1" i="0" u="none">
                <a:solidFill>
                  <a:srgbClr val="FFFFFF"/>
                </a:solidFill>
                <a:latin typeface="Nunito"/>
                <a:ea typeface="Nunito"/>
                <a:cs typeface="Nunito"/>
                <a:sym typeface="Nunito"/>
              </a:rPr>
              <a:t>monotheism</a:t>
            </a:r>
          </a:p>
          <a:p>
            <a:pPr marL="457200" marR="0" lvl="0" indent="-457200" algn="l" rtl="0">
              <a:lnSpc>
                <a:spcPct val="100000"/>
              </a:lnSpc>
              <a:spcBef>
                <a:spcPts val="1400"/>
              </a:spcBef>
              <a:spcAft>
                <a:spcPts val="0"/>
              </a:spcAft>
              <a:buClr>
                <a:srgbClr val="FFFFFF"/>
              </a:buClr>
              <a:buSzPct val="100000"/>
              <a:buFont typeface="Nunito"/>
              <a:buAutoNum type="arabicPeriod"/>
            </a:pPr>
            <a:r>
              <a:rPr lang="en-US" sz="2800" b="1" i="0" u="none">
                <a:solidFill>
                  <a:srgbClr val="FFFFFF"/>
                </a:solidFill>
                <a:latin typeface="Nunito"/>
                <a:ea typeface="Nunito"/>
                <a:cs typeface="Nunito"/>
                <a:sym typeface="Nunito"/>
              </a:rPr>
              <a:t> Five times daily prayer toward Mecca</a:t>
            </a:r>
          </a:p>
          <a:p>
            <a:pPr marL="457200" marR="0" lvl="0" indent="-457200" algn="l" rtl="0">
              <a:lnSpc>
                <a:spcPct val="100000"/>
              </a:lnSpc>
              <a:spcBef>
                <a:spcPts val="1400"/>
              </a:spcBef>
              <a:spcAft>
                <a:spcPts val="0"/>
              </a:spcAft>
              <a:buClr>
                <a:srgbClr val="FFFFFF"/>
              </a:buClr>
              <a:buSzPct val="100000"/>
              <a:buFont typeface="Nunito"/>
              <a:buAutoNum type="arabicPeriod"/>
            </a:pPr>
            <a:r>
              <a:rPr lang="en-US" sz="2800" b="1" i="0" u="none">
                <a:solidFill>
                  <a:srgbClr val="FFFFFF"/>
                </a:solidFill>
                <a:latin typeface="Nunito"/>
                <a:ea typeface="Nunito"/>
                <a:cs typeface="Nunito"/>
                <a:sym typeface="Nunito"/>
              </a:rPr>
              <a:t>Help for the poor</a:t>
            </a:r>
          </a:p>
          <a:p>
            <a:pPr marL="457200" marR="0" lvl="0" indent="-457200" algn="l" rtl="0">
              <a:lnSpc>
                <a:spcPct val="100000"/>
              </a:lnSpc>
              <a:spcBef>
                <a:spcPts val="1400"/>
              </a:spcBef>
              <a:spcAft>
                <a:spcPts val="0"/>
              </a:spcAft>
              <a:buClr>
                <a:srgbClr val="FFFFFF"/>
              </a:buClr>
              <a:buSzPct val="100000"/>
              <a:buFont typeface="Nunito"/>
              <a:buAutoNum type="arabicPeriod"/>
            </a:pPr>
            <a:r>
              <a:rPr lang="en-US" sz="2800" b="1" i="0" u="none">
                <a:solidFill>
                  <a:srgbClr val="FFFFFF"/>
                </a:solidFill>
                <a:latin typeface="Nunito"/>
                <a:ea typeface="Nunito"/>
                <a:cs typeface="Nunito"/>
                <a:sym typeface="Nunito"/>
              </a:rPr>
              <a:t>Fasting during the holy month of Ramadan</a:t>
            </a:r>
          </a:p>
          <a:p>
            <a:pPr marL="457200" marR="0" lvl="0" indent="-457200" algn="l" rtl="0">
              <a:lnSpc>
                <a:spcPct val="100000"/>
              </a:lnSpc>
              <a:spcBef>
                <a:spcPts val="1400"/>
              </a:spcBef>
              <a:spcAft>
                <a:spcPts val="0"/>
              </a:spcAft>
              <a:buClr>
                <a:srgbClr val="FFFFFF"/>
              </a:buClr>
              <a:buSzPct val="100000"/>
              <a:buFont typeface="Nunito"/>
              <a:buAutoNum type="arabicPeriod"/>
            </a:pPr>
            <a:r>
              <a:rPr lang="en-US" sz="2800" b="1" i="0" u="none">
                <a:solidFill>
                  <a:srgbClr val="FFFFFF"/>
                </a:solidFill>
                <a:latin typeface="Nunito"/>
                <a:ea typeface="Nunito"/>
                <a:cs typeface="Nunito"/>
                <a:sym typeface="Nunito"/>
              </a:rPr>
              <a:t>Pilgrimage to holy city of Mecca</a:t>
            </a:r>
          </a:p>
          <a:p>
            <a:pPr marL="457200" marR="0" lvl="0" indent="-457200" algn="l" rtl="0">
              <a:lnSpc>
                <a:spcPct val="100000"/>
              </a:lnSpc>
              <a:spcBef>
                <a:spcPts val="1400"/>
              </a:spcBef>
              <a:spcAft>
                <a:spcPts val="0"/>
              </a:spcAft>
              <a:buClr>
                <a:srgbClr val="FFFFFF"/>
              </a:buClr>
              <a:buFont typeface="Nunito"/>
              <a:buNone/>
            </a:pPr>
            <a:endParaRPr sz="2800" b="1" i="0" u="none">
              <a:solidFill>
                <a:srgbClr val="FFFFFF"/>
              </a:solidFill>
              <a:latin typeface="Nunito"/>
              <a:ea typeface="Nunito"/>
              <a:cs typeface="Nunito"/>
              <a:sym typeface="Nunito"/>
            </a:endParaRPr>
          </a:p>
          <a:p>
            <a:pPr marL="0" marR="0" lvl="0" indent="0" algn="l" rtl="0">
              <a:lnSpc>
                <a:spcPct val="100000"/>
              </a:lnSpc>
              <a:spcBef>
                <a:spcPts val="0"/>
              </a:spcBef>
              <a:spcAft>
                <a:spcPts val="0"/>
              </a:spcAft>
              <a:buNone/>
            </a:pPr>
            <a:endParaRPr sz="2800" b="1" i="0" u="none">
              <a:solidFill>
                <a:srgbClr val="FFFFFF"/>
              </a:solidFill>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p:nvPr/>
        </p:nvSpPr>
        <p:spPr>
          <a:xfrm>
            <a:off x="762000" y="76200"/>
            <a:ext cx="7543800" cy="1138200"/>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2800" b="1" i="0" u="none">
                <a:solidFill>
                  <a:srgbClr val="FFFF00"/>
                </a:solidFill>
                <a:latin typeface="Nunito"/>
                <a:ea typeface="Nunito"/>
                <a:cs typeface="Nunito"/>
                <a:sym typeface="Nunito"/>
              </a:rPr>
              <a:t>Spread of Islam--</a:t>
            </a:r>
            <a:r>
              <a:rPr lang="en-US" sz="2000" b="1" i="0" u="none">
                <a:solidFill>
                  <a:srgbClr val="FFFFFF"/>
                </a:solidFill>
                <a:latin typeface="Nunito"/>
                <a:ea typeface="Nunito"/>
                <a:cs typeface="Nunito"/>
                <a:sym typeface="Nunito"/>
              </a:rPr>
              <a:t>In the 150 years following the death of Muhammad, Islam spread through </a:t>
            </a:r>
            <a:r>
              <a:rPr lang="en-US" sz="2000" b="1" i="0" u="none">
                <a:solidFill>
                  <a:srgbClr val="FFFF00"/>
                </a:solidFill>
                <a:latin typeface="Nunito"/>
                <a:ea typeface="Nunito"/>
                <a:cs typeface="Nunito"/>
                <a:sym typeface="Nunito"/>
              </a:rPr>
              <a:t>trade, missionaries  </a:t>
            </a:r>
            <a:r>
              <a:rPr lang="en-US" sz="2000" b="1" i="0" u="none">
                <a:solidFill>
                  <a:srgbClr val="FFFFFF"/>
                </a:solidFill>
                <a:latin typeface="Nunito"/>
                <a:ea typeface="Nunito"/>
                <a:cs typeface="Nunito"/>
                <a:sym typeface="Nunito"/>
              </a:rPr>
              <a:t>and </a:t>
            </a:r>
            <a:r>
              <a:rPr lang="en-US" sz="2000" b="1" i="0" u="none">
                <a:solidFill>
                  <a:srgbClr val="FFFF00"/>
                </a:solidFill>
                <a:latin typeface="Nunito"/>
                <a:ea typeface="Nunito"/>
                <a:cs typeface="Nunito"/>
                <a:sym typeface="Nunito"/>
              </a:rPr>
              <a:t>conquest</a:t>
            </a:r>
            <a:r>
              <a:rPr lang="en-US" sz="2000" b="1" i="0" u="none">
                <a:solidFill>
                  <a:srgbClr val="FF0000"/>
                </a:solidFill>
                <a:latin typeface="Nunito"/>
                <a:ea typeface="Nunito"/>
                <a:cs typeface="Nunito"/>
                <a:sym typeface="Nunito"/>
              </a:rPr>
              <a:t> </a:t>
            </a:r>
            <a:r>
              <a:rPr lang="en-US" sz="2000" b="1" i="0" u="none">
                <a:solidFill>
                  <a:srgbClr val="FFFFFF"/>
                </a:solidFill>
                <a:latin typeface="Nunito"/>
                <a:ea typeface="Nunito"/>
                <a:cs typeface="Nunito"/>
                <a:sym typeface="Nunito"/>
              </a:rPr>
              <a:t>into Asia and Africa. </a:t>
            </a:r>
          </a:p>
        </p:txBody>
      </p:sp>
      <p:pic>
        <p:nvPicPr>
          <p:cNvPr id="469" name="Shape 469" descr="http://www.uwgb.edu/dutchs/GRAPHIC1/HISTSCI/IslamGrow1.gif"/>
          <p:cNvPicPr preferRelativeResize="0"/>
          <p:nvPr/>
        </p:nvPicPr>
        <p:blipFill rotWithShape="1">
          <a:blip r:embed="rId3">
            <a:alphaModFix/>
          </a:blip>
          <a:srcRect/>
          <a:stretch/>
        </p:blipFill>
        <p:spPr>
          <a:xfrm>
            <a:off x="990600" y="1600200"/>
            <a:ext cx="7315200" cy="4881562"/>
          </a:xfrm>
          <a:prstGeom prst="rect">
            <a:avLst/>
          </a:prstGeom>
          <a:noFill/>
          <a:ln w="9525" cap="flat" cmpd="sng">
            <a:solidFill>
              <a:srgbClr val="FFFF00"/>
            </a:solidFill>
            <a:prstDash val="solid"/>
            <a:miter/>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800" y="60165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Times New Roman"/>
              <a:buNone/>
            </a:pPr>
            <a:r>
              <a:rPr lang="en-US">
                <a:solidFill>
                  <a:srgbClr val="FFFF00"/>
                </a:solidFill>
              </a:rPr>
              <a:t>Turn and Talk Modern Day </a:t>
            </a:r>
          </a:p>
        </p:txBody>
      </p:sp>
      <p:sp>
        <p:nvSpPr>
          <p:cNvPr id="122" name="Shape 122"/>
          <p:cNvSpPr txBox="1">
            <a:spLocks noGrp="1"/>
          </p:cNvSpPr>
          <p:nvPr>
            <p:ph type="body" idx="1"/>
          </p:nvPr>
        </p:nvSpPr>
        <p:spPr>
          <a:xfrm>
            <a:off x="685800" y="1744661"/>
            <a:ext cx="7772400" cy="4808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FFFFFF"/>
              </a:buClr>
              <a:buSzPct val="114285"/>
              <a:buFont typeface="Times New Roman"/>
              <a:buChar char="•"/>
            </a:pPr>
            <a:r>
              <a:rPr lang="en-US" sz="2800">
                <a:solidFill>
                  <a:srgbClr val="FFFFFF"/>
                </a:solidFill>
              </a:rPr>
              <a:t>DISCUSS: </a:t>
            </a:r>
          </a:p>
          <a:p>
            <a:pPr marL="342900" marR="0" lvl="0" indent="-342900" algn="l" rtl="0">
              <a:lnSpc>
                <a:spcPct val="100000"/>
              </a:lnSpc>
              <a:spcBef>
                <a:spcPts val="0"/>
              </a:spcBef>
              <a:spcAft>
                <a:spcPts val="0"/>
              </a:spcAft>
              <a:buClr>
                <a:srgbClr val="FFFFFF"/>
              </a:buClr>
              <a:buSzPct val="114285"/>
              <a:buFont typeface="Times New Roman"/>
              <a:buChar char="•"/>
            </a:pPr>
            <a:r>
              <a:rPr lang="en-US" sz="2800">
                <a:solidFill>
                  <a:srgbClr val="FFFFFF"/>
                </a:solidFill>
              </a:rPr>
              <a:t>What modern day examples from books, movies and video games reflect polytheism? (example: Percy Jackson) </a:t>
            </a:r>
          </a:p>
        </p:txBody>
      </p:sp>
      <p:pic>
        <p:nvPicPr>
          <p:cNvPr id="123" name="Shape 123" descr="percy_1308336213.jpg"/>
          <p:cNvPicPr preferRelativeResize="0"/>
          <p:nvPr/>
        </p:nvPicPr>
        <p:blipFill>
          <a:blip r:embed="rId3">
            <a:alphaModFix/>
          </a:blip>
          <a:stretch>
            <a:fillRect/>
          </a:stretch>
        </p:blipFill>
        <p:spPr>
          <a:xfrm>
            <a:off x="3814762" y="3278062"/>
            <a:ext cx="4371975" cy="288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2286000" y="685800"/>
            <a:ext cx="4724400" cy="1368425"/>
          </a:xfrm>
          <a:prstGeom prst="rect">
            <a:avLst/>
          </a:prstGeom>
          <a:noFill/>
          <a:ln w="5715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chitects Daughter"/>
              <a:buNone/>
            </a:pPr>
            <a:r>
              <a:rPr lang="en-US" sz="8000" b="1" i="0" u="none">
                <a:solidFill>
                  <a:srgbClr val="FF0000"/>
                </a:solidFill>
                <a:latin typeface="Architects Daughter"/>
                <a:ea typeface="Architects Daughter"/>
                <a:cs typeface="Architects Daughter"/>
                <a:sym typeface="Architects Daughter"/>
              </a:rPr>
              <a:t>Hinduism</a:t>
            </a:r>
          </a:p>
        </p:txBody>
      </p:sp>
      <p:pic>
        <p:nvPicPr>
          <p:cNvPr id="129" name="Shape 129" descr="INGUR005"/>
          <p:cNvPicPr preferRelativeResize="0"/>
          <p:nvPr/>
        </p:nvPicPr>
        <p:blipFill/>
        <p:spPr>
          <a:xfrm>
            <a:off x="1447800" y="2438400"/>
            <a:ext cx="6297612" cy="4149724"/>
          </a:xfrm>
          <a:prstGeom prst="rect">
            <a:avLst/>
          </a:prstGeom>
          <a:solidFill>
            <a:srgbClr val="FFFFFF"/>
          </a:solidFill>
          <a:ln w="38100" cap="flat" cmpd="sng">
            <a:solidFill>
              <a:srgbClr val="FFFF00"/>
            </a:solidFill>
            <a:prstDash val="solid"/>
            <a:miter/>
            <a:headEnd type="none" w="med" len="med"/>
            <a:tailEnd type="none" w="med" len="med"/>
          </a:ln>
        </p:spPr>
      </p:pic>
      <p:pic>
        <p:nvPicPr>
          <p:cNvPr id="130" name="Shape 130"/>
          <p:cNvPicPr preferRelativeResize="0"/>
          <p:nvPr/>
        </p:nvPicPr>
        <p:blipFill>
          <a:blip r:embed="rId3">
            <a:alphaModFix/>
          </a:blip>
          <a:stretch>
            <a:fillRect/>
          </a:stretch>
        </p:blipFill>
        <p:spPr>
          <a:xfrm>
            <a:off x="1385875" y="2359025"/>
            <a:ext cx="6372225" cy="4229100"/>
          </a:xfrm>
          <a:prstGeom prst="rect">
            <a:avLst/>
          </a:prstGeom>
          <a:noFill/>
          <a:ln w="38100" cap="flat" cmpd="sng">
            <a:solidFill>
              <a:srgbClr val="FFFF00"/>
            </a:solidFill>
            <a:prstDash val="solid"/>
            <a:miter/>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2667000" y="457200"/>
            <a:ext cx="3809999" cy="1044575"/>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6000" b="0" i="0" u="none">
                <a:solidFill>
                  <a:srgbClr val="FFFF00"/>
                </a:solidFill>
                <a:latin typeface="Arial"/>
                <a:ea typeface="Arial"/>
                <a:cs typeface="Arial"/>
                <a:sym typeface="Arial"/>
              </a:rPr>
              <a:t>Animism</a:t>
            </a:r>
          </a:p>
        </p:txBody>
      </p:sp>
      <p:sp>
        <p:nvSpPr>
          <p:cNvPr id="136" name="Shape 136"/>
          <p:cNvSpPr txBox="1"/>
          <p:nvPr/>
        </p:nvSpPr>
        <p:spPr>
          <a:xfrm>
            <a:off x="228600" y="2057400"/>
            <a:ext cx="4876799" cy="1225550"/>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Nunito"/>
              <a:buNone/>
            </a:pPr>
            <a:r>
              <a:rPr lang="en-US" sz="2400" b="1" i="0" u="sng">
                <a:solidFill>
                  <a:srgbClr val="FFFF00"/>
                </a:solidFill>
                <a:latin typeface="Nunito"/>
                <a:ea typeface="Nunito"/>
                <a:cs typeface="Nunito"/>
                <a:sym typeface="Nunito"/>
              </a:rPr>
              <a:t>Animism</a:t>
            </a:r>
            <a:r>
              <a:rPr lang="en-US" sz="2400" b="1" i="0" u="none">
                <a:solidFill>
                  <a:srgbClr val="FFFFFF"/>
                </a:solidFill>
                <a:latin typeface="Nunito"/>
                <a:ea typeface="Nunito"/>
                <a:cs typeface="Nunito"/>
                <a:sym typeface="Nunito"/>
              </a:rPr>
              <a:t> is the belief that all living and nonliving things in nature have a </a:t>
            </a:r>
            <a:r>
              <a:rPr lang="en-US" sz="2400" b="1" i="0" u="none">
                <a:solidFill>
                  <a:srgbClr val="FFFF00"/>
                </a:solidFill>
                <a:latin typeface="Nunito"/>
                <a:ea typeface="Nunito"/>
                <a:cs typeface="Nunito"/>
                <a:sym typeface="Nunito"/>
              </a:rPr>
              <a:t>spirit</a:t>
            </a:r>
            <a:r>
              <a:rPr lang="en-US" sz="2400" b="1" i="0" u="none">
                <a:solidFill>
                  <a:srgbClr val="FFFFFF"/>
                </a:solidFill>
                <a:latin typeface="Nunito"/>
                <a:ea typeface="Nunito"/>
                <a:cs typeface="Nunito"/>
                <a:sym typeface="Nunito"/>
              </a:rPr>
              <a:t>.  </a:t>
            </a:r>
          </a:p>
        </p:txBody>
      </p:sp>
      <p:sp>
        <p:nvSpPr>
          <p:cNvPr id="137" name="Shape 137"/>
          <p:cNvSpPr txBox="1"/>
          <p:nvPr/>
        </p:nvSpPr>
        <p:spPr>
          <a:xfrm>
            <a:off x="228600" y="3581400"/>
            <a:ext cx="4876799" cy="860425"/>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Animism was the belief system of many </a:t>
            </a:r>
            <a:r>
              <a:rPr lang="en-US" sz="2400" b="1" i="0" u="sng">
                <a:solidFill>
                  <a:srgbClr val="FFFFFF"/>
                </a:solidFill>
                <a:latin typeface="Nunito"/>
                <a:ea typeface="Nunito"/>
                <a:cs typeface="Nunito"/>
                <a:sym typeface="Nunito"/>
              </a:rPr>
              <a:t>early civilizations</a:t>
            </a:r>
            <a:r>
              <a:rPr lang="en-US" sz="2400" b="1" i="0" u="none">
                <a:solidFill>
                  <a:srgbClr val="FFFFFF"/>
                </a:solidFill>
                <a:latin typeface="Nunito"/>
                <a:ea typeface="Nunito"/>
                <a:cs typeface="Nunito"/>
                <a:sym typeface="Nunito"/>
              </a:rPr>
              <a:t>.</a:t>
            </a:r>
          </a:p>
        </p:txBody>
      </p:sp>
      <p:sp>
        <p:nvSpPr>
          <p:cNvPr id="138" name="Shape 138"/>
          <p:cNvSpPr txBox="1"/>
          <p:nvPr/>
        </p:nvSpPr>
        <p:spPr>
          <a:xfrm>
            <a:off x="228600" y="4724400"/>
            <a:ext cx="4876799" cy="1225550"/>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Animism in early civilizations was often combined with </a:t>
            </a:r>
            <a:r>
              <a:rPr lang="en-US" sz="2400" b="1" i="0" u="sng">
                <a:solidFill>
                  <a:srgbClr val="FFFF00"/>
                </a:solidFill>
                <a:latin typeface="Nunito"/>
                <a:ea typeface="Nunito"/>
                <a:cs typeface="Nunito"/>
                <a:sym typeface="Nunito"/>
              </a:rPr>
              <a:t>ancestor </a:t>
            </a:r>
            <a:r>
              <a:rPr lang="en-US" sz="2400" b="1" i="0" u="sng">
                <a:solidFill>
                  <a:srgbClr val="FFFFFF"/>
                </a:solidFill>
                <a:latin typeface="Nunito"/>
                <a:ea typeface="Nunito"/>
                <a:cs typeface="Nunito"/>
                <a:sym typeface="Nunito"/>
              </a:rPr>
              <a:t>worship</a:t>
            </a:r>
            <a:r>
              <a:rPr lang="en-US" sz="2400" b="1" i="0" u="sng">
                <a:solidFill>
                  <a:srgbClr val="FFFF00"/>
                </a:solidFill>
                <a:latin typeface="Nunito"/>
                <a:ea typeface="Nunito"/>
                <a:cs typeface="Nunito"/>
                <a:sym typeface="Nunito"/>
              </a:rPr>
              <a:t>.</a:t>
            </a:r>
          </a:p>
        </p:txBody>
      </p:sp>
      <p:sp>
        <p:nvSpPr>
          <p:cNvPr id="139" name="Shape 139"/>
          <p:cNvSpPr txBox="1"/>
          <p:nvPr/>
        </p:nvSpPr>
        <p:spPr>
          <a:xfrm>
            <a:off x="0" y="509587"/>
            <a:ext cx="9144000" cy="11874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
            </a:r>
            <a:br>
              <a:rPr lang="en-US" sz="2400" b="0" i="0" u="none">
                <a:solidFill>
                  <a:schemeClr val="dk1"/>
                </a:solidFill>
                <a:latin typeface="Arial"/>
                <a:ea typeface="Arial"/>
                <a:cs typeface="Arial"/>
                <a:sym typeface="Arial"/>
              </a:rPr>
            </a:br>
            <a:endParaRPr lang="en-US"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0" name="Shape 140"/>
          <p:cNvSpPr txBox="1"/>
          <p:nvPr/>
        </p:nvSpPr>
        <p:spPr>
          <a:xfrm>
            <a:off x="0" y="1697036"/>
            <a:ext cx="914400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grpSp>
        <p:nvGrpSpPr>
          <p:cNvPr id="141" name="Shape 141"/>
          <p:cNvGrpSpPr/>
          <p:nvPr/>
        </p:nvGrpSpPr>
        <p:grpSpPr>
          <a:xfrm>
            <a:off x="3429000" y="1697037"/>
            <a:ext cx="2286000" cy="457200"/>
            <a:chOff x="0" y="1187450"/>
            <a:chExt cx="2286000" cy="457200"/>
          </a:xfrm>
        </p:grpSpPr>
        <p:sp>
          <p:nvSpPr>
            <p:cNvPr id="142" name="Shape 142"/>
            <p:cNvSpPr txBox="1"/>
            <p:nvPr/>
          </p:nvSpPr>
          <p:spPr>
            <a:xfrm>
              <a:off x="0" y="1187450"/>
              <a:ext cx="762000"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2400" b="1" i="0" u="sng">
                  <a:solidFill>
                    <a:schemeClr val="hlink"/>
                  </a:solidFill>
                  <a:latin typeface="Nunito"/>
                  <a:ea typeface="Nunito"/>
                  <a:cs typeface="Nunito"/>
                  <a:sym typeface="Nunito"/>
                  <a:hlinkClick r:id="rId3"/>
                </a:rPr>
                <a:t>  </a:t>
              </a:r>
              <a:r>
                <a:rPr lang="en-US" sz="21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p>
          </p:txBody>
        </p:sp>
        <p:sp>
          <p:nvSpPr>
            <p:cNvPr id="143" name="Shape 143"/>
            <p:cNvSpPr txBox="1"/>
            <p:nvPr/>
          </p:nvSpPr>
          <p:spPr>
            <a:xfrm>
              <a:off x="762000" y="1187450"/>
              <a:ext cx="762000"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2400" b="1" i="0" u="sng">
                  <a:solidFill>
                    <a:schemeClr val="hlink"/>
                  </a:solidFill>
                  <a:latin typeface="Nunito"/>
                  <a:ea typeface="Nunito"/>
                  <a:cs typeface="Nunito"/>
                  <a:sym typeface="Nunito"/>
                  <a:hlinkClick r:id="rId4"/>
                </a:rPr>
                <a:t>  </a:t>
              </a:r>
              <a:r>
                <a:rPr lang="en-US" sz="21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p>
          </p:txBody>
        </p:sp>
        <p:sp>
          <p:nvSpPr>
            <p:cNvPr id="144" name="Shape 144"/>
            <p:cNvSpPr txBox="1"/>
            <p:nvPr/>
          </p:nvSpPr>
          <p:spPr>
            <a:xfrm>
              <a:off x="1524000" y="1187450"/>
              <a:ext cx="762000" cy="4572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Nunito"/>
                <a:buNone/>
              </a:pPr>
              <a:r>
                <a:rPr lang="en-US" sz="2400" b="1" i="0" u="sng">
                  <a:solidFill>
                    <a:schemeClr val="hlink"/>
                  </a:solidFill>
                  <a:latin typeface="Nunito"/>
                  <a:ea typeface="Nunito"/>
                  <a:cs typeface="Nunito"/>
                  <a:sym typeface="Nunito"/>
                  <a:hlinkClick r:id="rId5"/>
                </a:rPr>
                <a:t> </a:t>
              </a:r>
              <a:r>
                <a:rPr lang="en-US" sz="2100" b="0" i="0"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   </a:t>
              </a:r>
            </a:p>
          </p:txBody>
        </p:sp>
      </p:grpSp>
      <p:sp>
        <p:nvSpPr>
          <p:cNvPr id="145" name="Shape 145"/>
          <p:cNvSpPr txBox="1"/>
          <p:nvPr/>
        </p:nvSpPr>
        <p:spPr>
          <a:xfrm>
            <a:off x="0" y="4659312"/>
            <a:ext cx="91440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 </a:t>
            </a:r>
          </a:p>
        </p:txBody>
      </p:sp>
      <p:pic>
        <p:nvPicPr>
          <p:cNvPr id="146" name="Shape 146" descr="KESBR077"/>
          <p:cNvPicPr preferRelativeResize="0"/>
          <p:nvPr/>
        </p:nvPicPr>
        <p:blipFill rotWithShape="1">
          <a:blip r:embed="rId6">
            <a:alphaModFix/>
          </a:blip>
          <a:srcRect l="17871" r="15642"/>
          <a:stretch/>
        </p:blipFill>
        <p:spPr>
          <a:xfrm>
            <a:off x="5334000" y="2057400"/>
            <a:ext cx="3581399" cy="3886200"/>
          </a:xfrm>
          <a:prstGeom prst="rect">
            <a:avLst/>
          </a:prstGeom>
          <a:noFill/>
          <a:ln w="38100" cap="flat" cmpd="sng">
            <a:solidFill>
              <a:srgbClr val="FFFF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500"/>
                                        <p:tgtEl>
                                          <p:spTgt spid="13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500"/>
                                        <p:tgtEl>
                                          <p:spTgt spid="1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p:nvPr/>
        </p:nvSpPr>
        <p:spPr>
          <a:xfrm>
            <a:off x="381000" y="381000"/>
            <a:ext cx="4724400" cy="6253500"/>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Animism dates back to earliest humans and still exists.  It can be practiced by anyone who believes in spirituality, but does not proscribe to an organized religion.  Animist gods and beliefs often explain natural earthly things.  The presence of holy men or women, visions, trances, dancing, sacred items and places are often characteristic of animist societies.  Animism exists in </a:t>
            </a:r>
            <a:r>
              <a:rPr lang="en-US" sz="2400" b="1" i="0" u="none">
                <a:solidFill>
                  <a:srgbClr val="FFFF00"/>
                </a:solidFill>
                <a:latin typeface="Nunito"/>
                <a:ea typeface="Nunito"/>
                <a:cs typeface="Nunito"/>
                <a:sym typeface="Nunito"/>
              </a:rPr>
              <a:t>traditional African, Asian, American and </a:t>
            </a:r>
            <a:r>
              <a:rPr lang="en-US" sz="2400" b="1" i="0" u="none">
                <a:solidFill>
                  <a:srgbClr val="FFFFFF"/>
                </a:solidFill>
                <a:latin typeface="Nunito"/>
                <a:ea typeface="Nunito"/>
                <a:cs typeface="Nunito"/>
                <a:sym typeface="Nunito"/>
              </a:rPr>
              <a:t>Aboriginal cultures</a:t>
            </a:r>
            <a:r>
              <a:rPr lang="en-US" sz="2400" b="1" i="0" u="none">
                <a:solidFill>
                  <a:srgbClr val="FFFF00"/>
                </a:solidFill>
                <a:latin typeface="Nunito"/>
                <a:ea typeface="Nunito"/>
                <a:cs typeface="Nunito"/>
                <a:sym typeface="Nunito"/>
              </a:rPr>
              <a:t>.</a:t>
            </a:r>
          </a:p>
        </p:txBody>
      </p:sp>
      <p:pic>
        <p:nvPicPr>
          <p:cNvPr id="152" name="Shape 152" descr="http://www.infomekong.com/images/p_grou3.gif"/>
          <p:cNvPicPr preferRelativeResize="0"/>
          <p:nvPr/>
        </p:nvPicPr>
        <p:blipFill rotWithShape="1">
          <a:blip r:embed="rId3">
            <a:alphaModFix/>
          </a:blip>
          <a:srcRect/>
          <a:stretch/>
        </p:blipFill>
        <p:spPr>
          <a:xfrm>
            <a:off x="5791200" y="228600"/>
            <a:ext cx="2819400" cy="2819400"/>
          </a:xfrm>
          <a:prstGeom prst="rect">
            <a:avLst/>
          </a:prstGeom>
          <a:noFill/>
          <a:ln w="38100" cap="flat" cmpd="sng">
            <a:solidFill>
              <a:srgbClr val="FFFF00"/>
            </a:solidFill>
            <a:prstDash val="solid"/>
            <a:miter/>
            <a:headEnd type="none" w="med" len="med"/>
            <a:tailEnd type="none" w="med" len="med"/>
          </a:ln>
        </p:spPr>
      </p:pic>
      <p:grpSp>
        <p:nvGrpSpPr>
          <p:cNvPr id="153" name="Shape 153"/>
          <p:cNvGrpSpPr/>
          <p:nvPr/>
        </p:nvGrpSpPr>
        <p:grpSpPr>
          <a:xfrm>
            <a:off x="2584450" y="747711"/>
            <a:ext cx="3975099" cy="5362575"/>
            <a:chOff x="0" y="0"/>
            <a:chExt cx="3975099" cy="5362575"/>
          </a:xfrm>
        </p:grpSpPr>
        <p:grpSp>
          <p:nvGrpSpPr>
            <p:cNvPr id="154" name="Shape 154"/>
            <p:cNvGrpSpPr/>
            <p:nvPr/>
          </p:nvGrpSpPr>
          <p:grpSpPr>
            <a:xfrm>
              <a:off x="0" y="0"/>
              <a:ext cx="946150" cy="5362575"/>
              <a:chOff x="0" y="3932237"/>
              <a:chExt cx="946150" cy="5362575"/>
            </a:xfrm>
          </p:grpSpPr>
          <p:sp>
            <p:nvSpPr>
              <p:cNvPr id="155" name="Shape 155"/>
              <p:cNvSpPr txBox="1"/>
              <p:nvPr/>
            </p:nvSpPr>
            <p:spPr>
              <a:xfrm>
                <a:off x="0" y="3932237"/>
                <a:ext cx="857250" cy="39322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grpSp>
            <p:nvGrpSpPr>
              <p:cNvPr id="156" name="Shape 156"/>
              <p:cNvGrpSpPr/>
              <p:nvPr/>
            </p:nvGrpSpPr>
            <p:grpSpPr>
              <a:xfrm>
                <a:off x="0" y="3932237"/>
                <a:ext cx="946150" cy="5362575"/>
                <a:chOff x="0" y="3932237"/>
                <a:chExt cx="946150" cy="5362575"/>
              </a:xfrm>
            </p:grpSpPr>
            <p:grpSp>
              <p:nvGrpSpPr>
                <p:cNvPr id="157" name="Shape 157"/>
                <p:cNvGrpSpPr/>
                <p:nvPr/>
              </p:nvGrpSpPr>
              <p:grpSpPr>
                <a:xfrm>
                  <a:off x="0" y="3932237"/>
                  <a:ext cx="946150" cy="1127125"/>
                  <a:chOff x="0" y="4686300"/>
                  <a:chExt cx="946150" cy="1127125"/>
                </a:xfrm>
              </p:grpSpPr>
              <p:sp>
                <p:nvSpPr>
                  <p:cNvPr id="158" name="Shape 158"/>
                  <p:cNvSpPr txBox="1"/>
                  <p:nvPr/>
                </p:nvSpPr>
                <p:spPr>
                  <a:xfrm>
                    <a:off x="0" y="4686300"/>
                    <a:ext cx="742949" cy="754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59" name="Shape 159"/>
                  <p:cNvSpPr txBox="1"/>
                  <p:nvPr/>
                </p:nvSpPr>
                <p:spPr>
                  <a:xfrm>
                    <a:off x="0" y="4686300"/>
                    <a:ext cx="946150" cy="11271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2400" b="1" i="0" u="sng">
                        <a:solidFill>
                          <a:schemeClr val="hlink"/>
                        </a:solidFill>
                        <a:latin typeface="Nunito"/>
                        <a:ea typeface="Nunito"/>
                        <a:cs typeface="Nunito"/>
                        <a:sym typeface="Nunito"/>
                        <a:hlinkClick r:id="rId4"/>
                      </a:rPr>
                      <a:t>  </a:t>
                    </a:r>
                    <a:r>
                      <a:rPr lang="en-US" sz="4400" b="1" i="0" u="none">
                        <a:solidFill>
                          <a:srgbClr val="FFFFFF"/>
                        </a:solidFill>
                        <a:latin typeface="Times New Roman"/>
                        <a:ea typeface="Times New Roman"/>
                        <a:cs typeface="Times New Roman"/>
                        <a:sym typeface="Times New Roman"/>
                      </a:rPr>
                      <a:t> </a:t>
                    </a:r>
                    <a:r>
                      <a:rPr lang="en-US" sz="2400" b="1" i="0" u="none">
                        <a:solidFill>
                          <a:srgbClr val="FFFFFF"/>
                        </a:solidFill>
                        <a:latin typeface="Times New Roman"/>
                        <a:ea typeface="Times New Roman"/>
                        <a:cs typeface="Times New Roman"/>
                        <a:sym typeface="Times New Roman"/>
                      </a:rPr>
                      <a:t>       </a:t>
                    </a:r>
                  </a:p>
                </p:txBody>
              </p:sp>
            </p:grpSp>
            <p:grpSp>
              <p:nvGrpSpPr>
                <p:cNvPr id="160" name="Shape 160"/>
                <p:cNvGrpSpPr/>
                <p:nvPr/>
              </p:nvGrpSpPr>
              <p:grpSpPr>
                <a:xfrm>
                  <a:off x="0" y="5059362"/>
                  <a:ext cx="946150" cy="754062"/>
                  <a:chOff x="0" y="4686300"/>
                  <a:chExt cx="946150" cy="754062"/>
                </a:xfrm>
              </p:grpSpPr>
              <p:sp>
                <p:nvSpPr>
                  <p:cNvPr id="161" name="Shape 161"/>
                  <p:cNvSpPr txBox="1"/>
                  <p:nvPr/>
                </p:nvSpPr>
                <p:spPr>
                  <a:xfrm>
                    <a:off x="0" y="4686300"/>
                    <a:ext cx="742949" cy="754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62" name="Shape 162"/>
                  <p:cNvSpPr txBox="1"/>
                  <p:nvPr/>
                </p:nvSpPr>
                <p:spPr>
                  <a:xfrm>
                    <a:off x="0" y="4686300"/>
                    <a:ext cx="94615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2400" b="1" i="0" u="sng">
                        <a:solidFill>
                          <a:schemeClr val="hlink"/>
                        </a:solidFill>
                        <a:latin typeface="Nunito"/>
                        <a:ea typeface="Nunito"/>
                        <a:cs typeface="Nunito"/>
                        <a:sym typeface="Nunito"/>
                        <a:hlinkClick r:id="rId5"/>
                      </a:rPr>
                      <a:t> </a:t>
                    </a:r>
                  </a:p>
                </p:txBody>
              </p:sp>
            </p:grpSp>
            <p:grpSp>
              <p:nvGrpSpPr>
                <p:cNvPr id="163" name="Shape 163"/>
                <p:cNvGrpSpPr/>
                <p:nvPr/>
              </p:nvGrpSpPr>
              <p:grpSpPr>
                <a:xfrm>
                  <a:off x="0" y="6186487"/>
                  <a:ext cx="946150" cy="754062"/>
                  <a:chOff x="0" y="4686300"/>
                  <a:chExt cx="946150" cy="754062"/>
                </a:xfrm>
              </p:grpSpPr>
              <p:sp>
                <p:nvSpPr>
                  <p:cNvPr id="164" name="Shape 164"/>
                  <p:cNvSpPr txBox="1"/>
                  <p:nvPr/>
                </p:nvSpPr>
                <p:spPr>
                  <a:xfrm>
                    <a:off x="0" y="4686300"/>
                    <a:ext cx="742949" cy="754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65" name="Shape 165"/>
                  <p:cNvSpPr txBox="1"/>
                  <p:nvPr/>
                </p:nvSpPr>
                <p:spPr>
                  <a:xfrm>
                    <a:off x="0" y="4686300"/>
                    <a:ext cx="94615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2400" b="1" i="0" u="none">
                        <a:solidFill>
                          <a:srgbClr val="FFFFFF"/>
                        </a:solidFill>
                        <a:latin typeface="Times New Roman"/>
                        <a:ea typeface="Times New Roman"/>
                        <a:cs typeface="Times New Roman"/>
                        <a:sym typeface="Times New Roman"/>
                      </a:rPr>
                      <a:t>     </a:t>
                    </a:r>
                  </a:p>
                </p:txBody>
              </p:sp>
            </p:grpSp>
            <p:grpSp>
              <p:nvGrpSpPr>
                <p:cNvPr id="166" name="Shape 166"/>
                <p:cNvGrpSpPr/>
                <p:nvPr/>
              </p:nvGrpSpPr>
              <p:grpSpPr>
                <a:xfrm>
                  <a:off x="0" y="7313611"/>
                  <a:ext cx="946150" cy="762000"/>
                  <a:chOff x="0" y="4686300"/>
                  <a:chExt cx="946150" cy="762000"/>
                </a:xfrm>
              </p:grpSpPr>
              <p:sp>
                <p:nvSpPr>
                  <p:cNvPr id="167" name="Shape 167"/>
                  <p:cNvSpPr txBox="1"/>
                  <p:nvPr/>
                </p:nvSpPr>
                <p:spPr>
                  <a:xfrm>
                    <a:off x="0" y="4686300"/>
                    <a:ext cx="742949" cy="754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68" name="Shape 168"/>
                  <p:cNvSpPr txBox="1"/>
                  <p:nvPr/>
                </p:nvSpPr>
                <p:spPr>
                  <a:xfrm>
                    <a:off x="0" y="4686300"/>
                    <a:ext cx="946150" cy="762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Times New Roman"/>
                      <a:buNone/>
                    </a:pPr>
                    <a:r>
                      <a:rPr lang="en-US" sz="4400" b="1" i="0" u="none">
                        <a:solidFill>
                          <a:srgbClr val="FFFFFF"/>
                        </a:solidFill>
                        <a:latin typeface="Times New Roman"/>
                        <a:ea typeface="Times New Roman"/>
                        <a:cs typeface="Times New Roman"/>
                        <a:sym typeface="Times New Roman"/>
                      </a:rPr>
                      <a:t> </a:t>
                    </a:r>
                    <a:r>
                      <a:rPr lang="en-US" sz="2400" b="1" i="0" u="none">
                        <a:solidFill>
                          <a:srgbClr val="FFFFFF"/>
                        </a:solidFill>
                        <a:latin typeface="Times New Roman"/>
                        <a:ea typeface="Times New Roman"/>
                        <a:cs typeface="Times New Roman"/>
                        <a:sym typeface="Times New Roman"/>
                      </a:rPr>
                      <a:t>       </a:t>
                    </a:r>
                  </a:p>
                </p:txBody>
              </p:sp>
            </p:grpSp>
            <p:grpSp>
              <p:nvGrpSpPr>
                <p:cNvPr id="169" name="Shape 169"/>
                <p:cNvGrpSpPr/>
                <p:nvPr/>
              </p:nvGrpSpPr>
              <p:grpSpPr>
                <a:xfrm>
                  <a:off x="0" y="8440737"/>
                  <a:ext cx="850899" cy="854074"/>
                  <a:chOff x="0" y="4686300"/>
                  <a:chExt cx="850899" cy="854074"/>
                </a:xfrm>
              </p:grpSpPr>
              <p:sp>
                <p:nvSpPr>
                  <p:cNvPr id="170" name="Shape 170"/>
                  <p:cNvSpPr txBox="1"/>
                  <p:nvPr/>
                </p:nvSpPr>
                <p:spPr>
                  <a:xfrm>
                    <a:off x="0" y="4686300"/>
                    <a:ext cx="742949" cy="7540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71" name="Shape 171"/>
                  <p:cNvSpPr txBox="1"/>
                  <p:nvPr/>
                </p:nvSpPr>
                <p:spPr>
                  <a:xfrm>
                    <a:off x="0" y="4686300"/>
                    <a:ext cx="850899" cy="8540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600" b="1" i="0" u="sng">
                        <a:solidFill>
                          <a:schemeClr val="hlink"/>
                        </a:solidFill>
                        <a:latin typeface="Nunito"/>
                        <a:ea typeface="Nunito"/>
                        <a:cs typeface="Nunito"/>
                        <a:sym typeface="Nunito"/>
                        <a:hlinkClick r:id="rId6"/>
                      </a:rPr>
                      <a:t>  </a:t>
                    </a:r>
                    <a:r>
                      <a:rPr lang="en-US" sz="4400" b="1" i="0" u="none">
                        <a:solidFill>
                          <a:srgbClr val="FFFFFF"/>
                        </a:solidFill>
                        <a:latin typeface="Times New Roman"/>
                        <a:ea typeface="Times New Roman"/>
                        <a:cs typeface="Times New Roman"/>
                        <a:sym typeface="Times New Roman"/>
                      </a:rPr>
                      <a:t> </a:t>
                    </a:r>
                    <a:r>
                      <a:rPr lang="en-US" sz="600" b="1" i="0" u="none">
                        <a:solidFill>
                          <a:srgbClr val="FFFFFF"/>
                        </a:solidFill>
                        <a:latin typeface="Times New Roman"/>
                        <a:ea typeface="Times New Roman"/>
                        <a:cs typeface="Times New Roman"/>
                        <a:sym typeface="Times New Roman"/>
                      </a:rPr>
                      <a:t>                                </a:t>
                    </a:r>
                  </a:p>
                </p:txBody>
              </p:sp>
            </p:grpSp>
          </p:grpSp>
        </p:grpSp>
        <p:grpSp>
          <p:nvGrpSpPr>
            <p:cNvPr id="172" name="Shape 172"/>
            <p:cNvGrpSpPr/>
            <p:nvPr/>
          </p:nvGrpSpPr>
          <p:grpSpPr>
            <a:xfrm>
              <a:off x="946150" y="0"/>
              <a:ext cx="3028949" cy="3932237"/>
              <a:chOff x="0" y="3932237"/>
              <a:chExt cx="3028949" cy="3932237"/>
            </a:xfrm>
          </p:grpSpPr>
          <p:sp>
            <p:nvSpPr>
              <p:cNvPr id="173" name="Shape 173"/>
              <p:cNvSpPr txBox="1"/>
              <p:nvPr/>
            </p:nvSpPr>
            <p:spPr>
              <a:xfrm>
                <a:off x="0" y="3932237"/>
                <a:ext cx="2857499" cy="39322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1" i="0" u="none">
                  <a:solidFill>
                    <a:srgbClr val="FFFFFF"/>
                  </a:solidFill>
                  <a:latin typeface="Nunito"/>
                  <a:ea typeface="Nunito"/>
                  <a:cs typeface="Nunito"/>
                  <a:sym typeface="Nunito"/>
                </a:endParaRPr>
              </a:p>
            </p:txBody>
          </p:sp>
          <p:sp>
            <p:nvSpPr>
              <p:cNvPr id="174" name="Shape 174"/>
              <p:cNvSpPr txBox="1"/>
              <p:nvPr/>
            </p:nvSpPr>
            <p:spPr>
              <a:xfrm>
                <a:off x="0" y="3932237"/>
                <a:ext cx="3028949" cy="3809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Nunito"/>
                  <a:buNone/>
                </a:pPr>
                <a:r>
                  <a:rPr lang="en-US" sz="1400" b="1" i="0" u="none">
                    <a:solidFill>
                      <a:srgbClr val="FFFFFF"/>
                    </a:solidFill>
                    <a:latin typeface="Nunito"/>
                    <a:ea typeface="Nunito"/>
                    <a:cs typeface="Nunito"/>
                    <a:sym typeface="Nunito"/>
                  </a:rPr>
                  <a:t>  </a:t>
                </a:r>
                <a:r>
                  <a:rPr lang="en-US" sz="23000" b="1" i="0" u="none">
                    <a:solidFill>
                      <a:srgbClr val="FFFFFF"/>
                    </a:solidFill>
                    <a:latin typeface="Times New Roman"/>
                    <a:ea typeface="Times New Roman"/>
                    <a:cs typeface="Times New Roman"/>
                    <a:sym typeface="Times New Roman"/>
                  </a:rPr>
                  <a:t> </a:t>
                </a:r>
                <a:r>
                  <a:rPr lang="en-US" sz="1400" b="1" i="0" u="none">
                    <a:solidFill>
                      <a:srgbClr val="FFFFFF"/>
                    </a:solidFill>
                    <a:latin typeface="Times New Roman"/>
                    <a:ea typeface="Times New Roman"/>
                    <a:cs typeface="Times New Roman"/>
                    <a:sym typeface="Times New Roman"/>
                  </a:rPr>
                  <a:t>                                                            </a:t>
                </a:r>
              </a:p>
            </p:txBody>
          </p:sp>
        </p:grpSp>
      </p:grpSp>
      <p:pic>
        <p:nvPicPr>
          <p:cNvPr id="175" name="Shape 175" descr="African Mask: Biombo Mask"/>
          <p:cNvPicPr preferRelativeResize="0"/>
          <p:nvPr/>
        </p:nvPicPr>
        <p:blipFill rotWithShape="1">
          <a:blip r:embed="rId7">
            <a:alphaModFix/>
          </a:blip>
          <a:srcRect/>
          <a:stretch/>
        </p:blipFill>
        <p:spPr>
          <a:xfrm>
            <a:off x="5791200" y="3276600"/>
            <a:ext cx="2765425" cy="327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381000" y="381000"/>
            <a:ext cx="4206874" cy="1200150"/>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Hinduism has no single founder, but </a:t>
            </a:r>
            <a:r>
              <a:rPr lang="en-US" sz="2400" b="1">
                <a:solidFill>
                  <a:srgbClr val="FFFFFF"/>
                </a:solidFill>
                <a:latin typeface="Nunito"/>
                <a:ea typeface="Nunito"/>
                <a:cs typeface="Nunito"/>
                <a:sym typeface="Nunito"/>
              </a:rPr>
              <a:t>originated</a:t>
            </a:r>
            <a:r>
              <a:rPr lang="en-US" sz="2400" b="1" i="0" u="none">
                <a:solidFill>
                  <a:srgbClr val="FFFFFF"/>
                </a:solidFill>
                <a:latin typeface="Nunito"/>
                <a:ea typeface="Nunito"/>
                <a:cs typeface="Nunito"/>
                <a:sym typeface="Nunito"/>
              </a:rPr>
              <a:t> in India around 1500 BCE.</a:t>
            </a:r>
          </a:p>
        </p:txBody>
      </p:sp>
      <p:sp>
        <p:nvSpPr>
          <p:cNvPr id="181" name="Shape 181"/>
          <p:cNvSpPr txBox="1"/>
          <p:nvPr/>
        </p:nvSpPr>
        <p:spPr>
          <a:xfrm>
            <a:off x="4953000" y="4191000"/>
            <a:ext cx="3809999" cy="2320924"/>
          </a:xfrm>
          <a:prstGeom prst="rect">
            <a:avLst/>
          </a:prstGeom>
          <a:noFill/>
          <a:ln w="381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Nunito"/>
              <a:buNone/>
            </a:pPr>
            <a:r>
              <a:rPr lang="en-US" sz="2400" b="1" i="0" u="none">
                <a:solidFill>
                  <a:srgbClr val="FFFFFF"/>
                </a:solidFill>
                <a:latin typeface="Nunito"/>
                <a:ea typeface="Nunito"/>
                <a:cs typeface="Nunito"/>
                <a:sym typeface="Nunito"/>
              </a:rPr>
              <a:t>Hindus believe in one </a:t>
            </a:r>
            <a:r>
              <a:rPr lang="en-US" sz="2400" b="1" i="0" u="none">
                <a:solidFill>
                  <a:srgbClr val="FFFF00"/>
                </a:solidFill>
                <a:latin typeface="Nunito"/>
                <a:ea typeface="Nunito"/>
                <a:cs typeface="Nunito"/>
                <a:sym typeface="Nunito"/>
              </a:rPr>
              <a:t>unifying</a:t>
            </a:r>
            <a:r>
              <a:rPr lang="en-US" sz="2400" b="1" i="0" u="none">
                <a:solidFill>
                  <a:srgbClr val="FFFFFF"/>
                </a:solidFill>
                <a:latin typeface="Nunito"/>
                <a:ea typeface="Nunito"/>
                <a:cs typeface="Nunito"/>
                <a:sym typeface="Nunito"/>
              </a:rPr>
              <a:t> spirit, </a:t>
            </a:r>
            <a:r>
              <a:rPr lang="en-US" sz="2400" b="1" i="0" u="none">
                <a:solidFill>
                  <a:srgbClr val="FFFF00"/>
                </a:solidFill>
                <a:latin typeface="Nunito"/>
                <a:ea typeface="Nunito"/>
                <a:cs typeface="Nunito"/>
                <a:sym typeface="Nunito"/>
              </a:rPr>
              <a:t>Brahman.   Brahman can manifest in many, polytheistic, forms or in one, monotheistic.</a:t>
            </a:r>
          </a:p>
        </p:txBody>
      </p:sp>
      <p:pic>
        <p:nvPicPr>
          <p:cNvPr id="182" name="Shape 182" descr="C:\Documents and Settings\vcuser.FTN03G126\My Documents\My Pictures\goddess_family.jpg"/>
          <p:cNvPicPr preferRelativeResize="0"/>
          <p:nvPr/>
        </p:nvPicPr>
        <p:blipFill rotWithShape="1">
          <a:blip r:embed="rId3">
            <a:alphaModFix/>
          </a:blip>
          <a:srcRect/>
          <a:stretch/>
        </p:blipFill>
        <p:spPr>
          <a:xfrm>
            <a:off x="582612" y="2971800"/>
            <a:ext cx="3532187" cy="3657600"/>
          </a:xfrm>
          <a:prstGeom prst="rect">
            <a:avLst/>
          </a:prstGeom>
          <a:noFill/>
          <a:ln w="38100" cap="flat" cmpd="sng">
            <a:solidFill>
              <a:srgbClr val="FFFF00"/>
            </a:solidFill>
            <a:prstDash val="solid"/>
            <a:miter/>
            <a:headEnd type="none" w="med" len="med"/>
            <a:tailEnd type="none" w="med" len="med"/>
          </a:ln>
        </p:spPr>
      </p:pic>
      <p:pic>
        <p:nvPicPr>
          <p:cNvPr id="183" name="Shape 183" descr="http://www.tokyo.afosr.af.mil/Pictures/India%20map.jpg"/>
          <p:cNvPicPr preferRelativeResize="0"/>
          <p:nvPr/>
        </p:nvPicPr>
        <p:blipFill rotWithShape="1">
          <a:blip r:embed="rId4">
            <a:alphaModFix/>
          </a:blip>
          <a:srcRect/>
          <a:stretch/>
        </p:blipFill>
        <p:spPr>
          <a:xfrm>
            <a:off x="5334000" y="457200"/>
            <a:ext cx="2897186" cy="3124199"/>
          </a:xfrm>
          <a:prstGeom prst="rect">
            <a:avLst/>
          </a:prstGeom>
          <a:noFill/>
          <a:ln w="38100" cap="flat" cmpd="sng">
            <a:solidFill>
              <a:srgbClr val="FFFF00"/>
            </a:solidFill>
            <a:prstDash val="solid"/>
            <a:miter/>
            <a:headEnd type="none" w="med" len="med"/>
            <a:tailEnd type="none" w="med" len="med"/>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0000FF"/>
      </a:lt1>
      <a:dk2>
        <a:srgbClr val="000000"/>
      </a:dk2>
      <a:lt2>
        <a:srgbClr val="808080"/>
      </a:lt2>
      <a:accent1>
        <a:srgbClr val="00CC99"/>
      </a:accent1>
      <a:accent2>
        <a:srgbClr val="3333CC"/>
      </a:accent2>
      <a:accent3>
        <a:srgbClr val="AAAA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On-screen Show (4:3)</PresentationFormat>
  <Paragraphs>186</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Times New Roman</vt:lpstr>
      <vt:lpstr>Architects Daughter</vt:lpstr>
      <vt:lpstr>Arial</vt:lpstr>
      <vt:lpstr>Nunito</vt:lpstr>
      <vt:lpstr>Noto Sans Symbols</vt:lpstr>
      <vt:lpstr>Default Design</vt:lpstr>
      <vt:lpstr>PowerPoint Presentation</vt:lpstr>
      <vt:lpstr>Branches of Religion</vt:lpstr>
      <vt:lpstr>What is polytheism?</vt:lpstr>
      <vt:lpstr>What is monotheism?</vt:lpstr>
      <vt:lpstr>Turn and Talk Modern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Confucianism</vt:lpstr>
      <vt:lpstr>Confucianism</vt:lpstr>
      <vt:lpstr>Confucianism</vt:lpstr>
      <vt:lpstr>Confucianism</vt:lpstr>
      <vt:lpstr>Confucianism</vt:lpstr>
      <vt:lpstr>Confucianism</vt:lpstr>
      <vt:lpstr>PowerPoint Presentation</vt:lpstr>
      <vt:lpstr>Taoism</vt:lpstr>
      <vt:lpstr>Taoism</vt:lpstr>
      <vt:lpstr>Taoism</vt:lpstr>
      <vt:lpstr>PowerPoint Presentation</vt:lpstr>
      <vt:lpstr>PowerPoint Presentation</vt:lpstr>
      <vt:lpstr>Shinto</vt:lpstr>
      <vt:lpstr>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mlangston2</dc:creator>
  <cp:lastModifiedBy>mlangston2</cp:lastModifiedBy>
  <cp:revision>1</cp:revision>
  <dcterms:modified xsi:type="dcterms:W3CDTF">2016-12-05T12:17:43Z</dcterms:modified>
</cp:coreProperties>
</file>